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147308159" r:id="rId5"/>
    <p:sldId id="2147308117" r:id="rId6"/>
    <p:sldId id="2147308110" r:id="rId7"/>
    <p:sldId id="2147308186" r:id="rId8"/>
    <p:sldId id="2144327867" r:id="rId9"/>
    <p:sldId id="2147308187" r:id="rId10"/>
    <p:sldId id="2134095649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CC04"/>
    <a:srgbClr val="A80000"/>
    <a:srgbClr val="60943C"/>
    <a:srgbClr val="DAD2BD"/>
    <a:srgbClr val="010101"/>
    <a:srgbClr val="D7D3C7"/>
    <a:srgbClr val="CAC0AD"/>
    <a:srgbClr val="B7B3AA"/>
    <a:srgbClr val="6BA743"/>
    <a:srgbClr val="FF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DEA87F-2807-4554-B153-816AAD7C400D}" v="1" dt="2024-05-21T19:16:27.9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7" autoAdjust="0"/>
    <p:restoredTop sz="95056" autoAdjust="0"/>
  </p:normalViewPr>
  <p:slideViewPr>
    <p:cSldViewPr snapToGrid="0">
      <p:cViewPr varScale="1">
        <p:scale>
          <a:sx n="60" d="100"/>
          <a:sy n="60" d="100"/>
        </p:scale>
        <p:origin x="720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-162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en Connell" userId="a81b780f7d8cd025" providerId="LiveId" clId="{CADEA87F-2807-4554-B153-816AAD7C400D}"/>
    <pc:docChg chg="undo redo custSel modSld">
      <pc:chgData name="Kirsten Connell" userId="a81b780f7d8cd025" providerId="LiveId" clId="{CADEA87F-2807-4554-B153-816AAD7C400D}" dt="2024-05-21T19:17:58.346" v="23" actId="1035"/>
      <pc:docMkLst>
        <pc:docMk/>
      </pc:docMkLst>
      <pc:sldChg chg="addSp modSp mod modAnim">
        <pc:chgData name="Kirsten Connell" userId="a81b780f7d8cd025" providerId="LiveId" clId="{CADEA87F-2807-4554-B153-816AAD7C400D}" dt="2024-05-21T19:17:58.346" v="23" actId="1035"/>
        <pc:sldMkLst>
          <pc:docMk/>
          <pc:sldMk cId="2596614389" sldId="2147308159"/>
        </pc:sldMkLst>
        <pc:spChg chg="mod">
          <ac:chgData name="Kirsten Connell" userId="a81b780f7d8cd025" providerId="LiveId" clId="{CADEA87F-2807-4554-B153-816AAD7C400D}" dt="2024-05-21T19:17:58.346" v="23" actId="1035"/>
          <ac:spMkLst>
            <pc:docMk/>
            <pc:sldMk cId="2596614389" sldId="2147308159"/>
            <ac:spMk id="2" creationId="{A59E4CC0-DEF6-4FBE-A5AF-FEE975240FF2}"/>
          </ac:spMkLst>
        </pc:spChg>
        <pc:spChg chg="mod">
          <ac:chgData name="Kirsten Connell" userId="a81b780f7d8cd025" providerId="LiveId" clId="{CADEA87F-2807-4554-B153-816AAD7C400D}" dt="2024-05-21T19:16:27.981" v="2" actId="164"/>
          <ac:spMkLst>
            <pc:docMk/>
            <pc:sldMk cId="2596614389" sldId="2147308159"/>
            <ac:spMk id="6" creationId="{F7E6EF53-E4D9-4F46-9600-53B0B6345D53}"/>
          </ac:spMkLst>
        </pc:spChg>
        <pc:spChg chg="mod">
          <ac:chgData name="Kirsten Connell" userId="a81b780f7d8cd025" providerId="LiveId" clId="{CADEA87F-2807-4554-B153-816AAD7C400D}" dt="2024-05-21T19:16:27.981" v="2" actId="164"/>
          <ac:spMkLst>
            <pc:docMk/>
            <pc:sldMk cId="2596614389" sldId="2147308159"/>
            <ac:spMk id="9" creationId="{682FF210-FC99-5996-ADAE-047A20CE2F96}"/>
          </ac:spMkLst>
        </pc:spChg>
        <pc:spChg chg="mod">
          <ac:chgData name="Kirsten Connell" userId="a81b780f7d8cd025" providerId="LiveId" clId="{CADEA87F-2807-4554-B153-816AAD7C400D}" dt="2024-05-21T19:16:13.186" v="0" actId="408"/>
          <ac:spMkLst>
            <pc:docMk/>
            <pc:sldMk cId="2596614389" sldId="2147308159"/>
            <ac:spMk id="11" creationId="{A1446DCC-714C-4479-B895-66F40C9C0E7E}"/>
          </ac:spMkLst>
        </pc:spChg>
        <pc:spChg chg="mod">
          <ac:chgData name="Kirsten Connell" userId="a81b780f7d8cd025" providerId="LiveId" clId="{CADEA87F-2807-4554-B153-816AAD7C400D}" dt="2024-05-21T19:16:43.525" v="4" actId="408"/>
          <ac:spMkLst>
            <pc:docMk/>
            <pc:sldMk cId="2596614389" sldId="2147308159"/>
            <ac:spMk id="15" creationId="{61283C5F-60B3-4EE3-979B-87B40240B40D}"/>
          </ac:spMkLst>
        </pc:spChg>
        <pc:grpChg chg="add mod">
          <ac:chgData name="Kirsten Connell" userId="a81b780f7d8cd025" providerId="LiveId" clId="{CADEA87F-2807-4554-B153-816AAD7C400D}" dt="2024-05-21T19:17:33.349" v="15" actId="1076"/>
          <ac:grpSpMkLst>
            <pc:docMk/>
            <pc:sldMk cId="2596614389" sldId="2147308159"/>
            <ac:grpSpMk id="3" creationId="{33809706-6617-09B7-03B3-F0B32680610E}"/>
          </ac:grpSpMkLst>
        </pc:grpChg>
        <pc:cxnChg chg="mod">
          <ac:chgData name="Kirsten Connell" userId="a81b780f7d8cd025" providerId="LiveId" clId="{CADEA87F-2807-4554-B153-816AAD7C400D}" dt="2024-05-21T19:16:27.981" v="2" actId="164"/>
          <ac:cxnSpMkLst>
            <pc:docMk/>
            <pc:sldMk cId="2596614389" sldId="2147308159"/>
            <ac:cxnSpMk id="5" creationId="{2C7BF0E4-37DB-DB2B-A490-3AC484623E25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l-my.sharepoint.com/personal/craig_m_carter_intel_com/Documents/Documents/Misc-New2013/IBCN/IBCN-Global/Courageous%20Third/Tim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12153440041097"/>
          <c:y val="0.2412584100892099"/>
          <c:w val="0.63906927345066722"/>
          <c:h val="0.6674657969276849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F8E-4AC5-B457-2366ECC866B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F8E-4AC5-B457-2366ECC866BA}"/>
              </c:ext>
            </c:extLst>
          </c:dPt>
          <c:dPt>
            <c:idx val="2"/>
            <c:bubble3D val="0"/>
            <c:spPr>
              <a:noFill/>
              <a:ln w="12700">
                <a:noFill/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5-0F8E-4AC5-B457-2366ECC866BA}"/>
              </c:ext>
            </c:extLst>
          </c:dPt>
          <c:dLbls>
            <c:dLbl>
              <c:idx val="0"/>
              <c:layout>
                <c:manualLayout>
                  <c:x val="-0.14052116653948557"/>
                  <c:y val="-0.3492832063416362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57853157688242"/>
                      <c:h val="0.205091613462912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F8E-4AC5-B457-2366ECC866BA}"/>
                </c:ext>
              </c:extLst>
            </c:dLbl>
            <c:dLbl>
              <c:idx val="1"/>
              <c:layout>
                <c:manualLayout>
                  <c:x val="0.18269661368975018"/>
                  <c:y val="7.4487928917335425E-2"/>
                </c:manualLayout>
              </c:layout>
              <c:tx>
                <c:rich>
                  <a:bodyPr/>
                  <a:lstStyle/>
                  <a:p>
                    <a:fld id="{9055E5B0-8271-415F-A553-61A209BA5A41}" type="CATEGORYNAME">
                      <a:rPr lang="en-US" sz="130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44B0A24-68C2-4D2A-901F-66DDC6C46922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F8E-4AC5-B457-2366ECC866B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8E-4AC5-B457-2366ECC866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Religious</c:v>
                </c:pt>
                <c:pt idx="1">
                  <c:v>Atheist Agnostic</c:v>
                </c:pt>
                <c:pt idx="2">
                  <c:v>No Affiliation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0.77</c:v>
                </c:pt>
                <c:pt idx="1">
                  <c:v>7.0000000000000007E-2</c:v>
                </c:pt>
                <c:pt idx="2">
                  <c:v>0.15999999999999998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8E-4AC5-B457-2366ECC866B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950230607610754E-2"/>
          <c:y val="5.0925925925925923E-2"/>
          <c:w val="0.86949426096694016"/>
          <c:h val="0.724623435559162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'Religion Globally'!$B$5</c:f>
              <c:strCache>
                <c:ptCount val="1"/>
                <c:pt idx="0">
                  <c:v>Religious</c:v>
                </c:pt>
              </c:strCache>
            </c:strRef>
          </c:tx>
          <c:spPr>
            <a:solidFill>
              <a:schemeClr val="accent6"/>
            </a:solidFill>
            <a:ln w="57150">
              <a:solidFill>
                <a:srgbClr val="7E9D3E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D703092-F132-41DF-A6DE-83F57116CD3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C936-471A-8442-493E3F901A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52F8EC6-7993-4DE2-AF27-D41CE6359C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C936-471A-8442-493E3F901A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l Clear" panose="020B0604020203020204" pitchFamily="34" charset="0"/>
                    <a:ea typeface="Intel Clear" panose="020B0604020203020204" pitchFamily="34" charset="0"/>
                    <a:cs typeface="Intel Clear" panose="020B0604020203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'Religion Globally'!$C$4:$D$4</c:f>
              <c:numCache>
                <c:formatCode>General</c:formatCode>
                <c:ptCount val="2"/>
                <c:pt idx="0">
                  <c:v>2010</c:v>
                </c:pt>
                <c:pt idx="1">
                  <c:v>2050</c:v>
                </c:pt>
              </c:numCache>
            </c:numRef>
          </c:cat>
          <c:val>
            <c:numRef>
              <c:f>'Religion Globally'!$C$5:$D$5</c:f>
              <c:numCache>
                <c:formatCode>General</c:formatCode>
                <c:ptCount val="2"/>
                <c:pt idx="0">
                  <c:v>5.8</c:v>
                </c:pt>
                <c:pt idx="1">
                  <c:v>8.1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'Religion Globally'!$C$7:$D$7</c15:f>
                <c15:dlblRangeCache>
                  <c:ptCount val="2"/>
                  <c:pt idx="0">
                    <c:v>5.8B</c:v>
                  </c:pt>
                  <c:pt idx="1">
                    <c:v>8.1B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2-C936-471A-8442-493E3F901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57384432"/>
        <c:axId val="957384760"/>
      </c:barChart>
      <c:catAx>
        <c:axId val="95738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pPr>
            <a:endParaRPr lang="en-US"/>
          </a:p>
        </c:txPr>
        <c:crossAx val="957384760"/>
        <c:crosses val="autoZero"/>
        <c:auto val="1"/>
        <c:lblAlgn val="ctr"/>
        <c:lblOffset val="100"/>
        <c:noMultiLvlLbl val="0"/>
      </c:catAx>
      <c:valAx>
        <c:axId val="957384760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Global Pop: Religious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95738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Religion is "Very Important"</a:t>
            </a:r>
          </a:p>
        </c:rich>
      </c:tx>
      <c:layout>
        <c:manualLayout>
          <c:xMode val="edge"/>
          <c:yMode val="edge"/>
          <c:x val="0.11972347650446782"/>
          <c:y val="1.58039959322043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937945351512087E-2"/>
          <c:y val="0.146825648461687"/>
          <c:w val="0.95506904854255248"/>
          <c:h val="0.6263451363912673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Sheet2!$B$8:$B$12</c:f>
              <c:strCache>
                <c:ptCount val="5"/>
                <c:pt idx="0">
                  <c:v>Black</c:v>
                </c:pt>
                <c:pt idx="1">
                  <c:v>Women</c:v>
                </c:pt>
                <c:pt idx="2">
                  <c:v>Hispanic</c:v>
                </c:pt>
                <c:pt idx="3">
                  <c:v>White</c:v>
                </c:pt>
                <c:pt idx="4">
                  <c:v>Men</c:v>
                </c:pt>
              </c:strCache>
            </c:strRef>
          </c:cat>
          <c:val>
            <c:numRef>
              <c:f>Sheet2!$C$8:$C$12</c:f>
              <c:numCache>
                <c:formatCode>0%</c:formatCode>
                <c:ptCount val="5"/>
                <c:pt idx="0">
                  <c:v>0.84</c:v>
                </c:pt>
                <c:pt idx="1">
                  <c:v>0.7</c:v>
                </c:pt>
                <c:pt idx="2">
                  <c:v>0.68</c:v>
                </c:pt>
                <c:pt idx="3">
                  <c:v>0.62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4-4034-84B9-947810AB5DF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540037840"/>
        <c:axId val="877179304"/>
      </c:barChart>
      <c:catAx>
        <c:axId val="54003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7179304"/>
        <c:crosses val="autoZero"/>
        <c:auto val="1"/>
        <c:lblAlgn val="ctr"/>
        <c:lblOffset val="100"/>
        <c:noMultiLvlLbl val="0"/>
      </c:catAx>
      <c:valAx>
        <c:axId val="877179304"/>
        <c:scaling>
          <c:orientation val="minMax"/>
          <c:max val="1"/>
          <c:min val="0.30000000000000004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400378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8575">
      <a:solidFill>
        <a:schemeClr val="accent6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E6A2A4-33F6-465C-B912-A96FFCA15510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F5138F9-BCD9-45C2-B744-C56D208C7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8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687" lvl="0"/>
            <a:r>
              <a:rPr lang="en-US" dirty="0"/>
              <a:t>Reflecting God’s Love at Work.  2021.</a:t>
            </a:r>
          </a:p>
          <a:p>
            <a:pPr marL="8687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Craig – Intel 25yrs, Product Manager/Fin Controller, Christian/Cross-Faith ERG, Fortune 100…</a:t>
            </a:r>
            <a:r>
              <a:rPr lang="en-US" b="1" dirty="0"/>
              <a:t>(Project Manager – Sikh, Hindu coworker, Salesforce)</a:t>
            </a:r>
          </a:p>
          <a:p>
            <a:pPr marL="8687" lvl="0"/>
            <a:endParaRPr lang="en-US" dirty="0"/>
          </a:p>
          <a:p>
            <a:pPr marL="8687" lvl="0"/>
            <a:r>
              <a:rPr lang="en-US" dirty="0"/>
              <a:t>The Strategy to achieve the Goal.</a:t>
            </a:r>
          </a:p>
          <a:p>
            <a:pPr marL="8687" lvl="0"/>
            <a:r>
              <a:rPr lang="en-US" dirty="0"/>
              <a:t>It is happening, it now just needs structure and fuel so it accelerates quickly</a:t>
            </a:r>
          </a:p>
          <a:p>
            <a:pPr marL="8687" lvl="0"/>
            <a:r>
              <a:rPr lang="en-US" dirty="0"/>
              <a:t>Your life at work will be full of “Abundant Joy” and you will also “Change the World”</a:t>
            </a:r>
          </a:p>
          <a:p>
            <a:pPr marL="8687" lvl="0"/>
            <a:r>
              <a:rPr lang="en-US" dirty="0"/>
              <a:t>Feedback desired!  At wait/pray stage…</a:t>
            </a:r>
          </a:p>
          <a:p>
            <a:pPr marL="8687"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138F9-BCD9-45C2-B744-C56D208C7E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3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484666" hangingPunct="0"/>
            <a:r>
              <a:rPr lang="en-US" dirty="0">
                <a:solidFill>
                  <a:schemeClr val="tx2"/>
                </a:solidFill>
                <a:sym typeface="Helvetica Neue"/>
              </a:rPr>
              <a:t>Slide used internally in 2021 – when 15 Intel VPs agreed this is something we should pursue.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94DAE-8086-4ADA-9ECD-9DB1F3434E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31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484666" hangingPunct="0">
              <a:defRPr/>
            </a:pPr>
            <a:r>
              <a:rPr lang="en-US" dirty="0">
                <a:solidFill>
                  <a:schemeClr val="tx2"/>
                </a:solidFill>
                <a:sym typeface="Helvetica Neue"/>
              </a:rPr>
              <a:t>Slide used internally in 2021 – when 15 Intel VPs agreed this is something we should pursue.</a:t>
            </a:r>
          </a:p>
          <a:p>
            <a:pPr defTabSz="2484666" hangingPunct="0"/>
            <a:endParaRPr lang="en-US" dirty="0">
              <a:solidFill>
                <a:schemeClr val="tx2"/>
              </a:solidFill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94DAE-8086-4ADA-9ECD-9DB1F3434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74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484666" hangingPunct="0">
              <a:defRPr/>
            </a:pPr>
            <a:r>
              <a:rPr lang="en-US" dirty="0">
                <a:solidFill>
                  <a:schemeClr val="tx2"/>
                </a:solidFill>
                <a:sym typeface="Helvetica Neue"/>
              </a:rPr>
              <a:t>Slide used internally in 2021 – when 15 Intel VPs agreed this is something we should pursue.</a:t>
            </a:r>
          </a:p>
          <a:p>
            <a:pPr defTabSz="2484666" hangingPunct="0"/>
            <a:endParaRPr lang="en-US" dirty="0">
              <a:solidFill>
                <a:schemeClr val="tx2"/>
              </a:solidFill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94DAE-8086-4ADA-9ECD-9DB1F3434E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46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94DAE-8086-4ADA-9ECD-9DB1F3434E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1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EAAE-9651-4F50-A251-C95C32206A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6F0F94-594A-42B5-ACF4-8D3B93554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B0CAC-D2EB-4CFD-B616-E7AA4C9BD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2C8C-5416-4FBA-AB37-E9F956B820E2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8DD81-F019-476B-BCB2-F5F9B47F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DF3DE-A6BE-4416-967E-1A24177B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60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863B6-F3FF-455F-8363-92DA5228B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1448A-0468-4E79-A96F-98717463E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9E43-F7C6-4B9F-B0BF-7D67F37A2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0DFF-B578-455F-96DA-041CFBC84F7E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F3423-547F-4262-B496-00C6A23DC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7640" y="6421665"/>
            <a:ext cx="4114800" cy="365125"/>
          </a:xfrm>
        </p:spPr>
        <p:txBody>
          <a:bodyPr/>
          <a:lstStyle/>
          <a:p>
            <a:r>
              <a:rPr lang="en-US" b="1" i="1" dirty="0"/>
              <a:t>Courageous Third - </a:t>
            </a:r>
            <a:r>
              <a:rPr lang="en-US" i="1" dirty="0"/>
              <a:t>Reflecting God’s </a:t>
            </a:r>
            <a:r>
              <a:rPr lang="en-US" b="1" i="1" dirty="0">
                <a:solidFill>
                  <a:srgbClr val="FF0000"/>
                </a:solidFill>
              </a:rPr>
              <a:t>Love</a:t>
            </a:r>
            <a:r>
              <a:rPr lang="en-US" i="1" dirty="0"/>
              <a:t> @Work</a:t>
            </a:r>
            <a:r>
              <a:rPr lang="en-US" b="1" i="1" dirty="0"/>
              <a:t>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6A452-E184-489D-AFA2-C7C1CF03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9240" y="6429467"/>
            <a:ext cx="2743200" cy="365125"/>
          </a:xfrm>
        </p:spPr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34092-73CF-4467-BBBE-801C2818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BF9FB-AC0D-4FE8-A02B-DC1509557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EA337-0F19-4957-9EB5-CEED1808A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750-D0B3-486F-86A6-40A928E88787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61469-C6C3-4E77-8CDC-9C98CC429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395EC-9C08-4065-957B-6F139F4BE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7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EC06-2769-48CC-81AD-1A91B5FAA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5EF8-47A8-467A-A187-9238AFD5F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B1993-1A6D-4235-A413-588643124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FB2D7-AA27-4939-8978-9646F039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34B1-5449-45D1-A24F-346791635855}" type="datetime1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CC87F-F3EB-4893-8395-34BAEEDB7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31988-0462-4E42-BABA-65A53B20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2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56CC7-35FD-445E-8D78-CB8C2B38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7EE11-684C-462F-835B-1B414825F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2791E-ACF1-4088-A345-631874713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1D18C2-62E6-40C7-9208-82E087D3A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97005-D59C-4B07-A7DB-6E64F0DF94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36B441-72B4-495E-BDAC-EA53E09FB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73AC-48F5-4990-982D-F0B2C94ADDF8}" type="datetime1">
              <a:rPr lang="en-US" smtClean="0"/>
              <a:t>5/21/2024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E6328C-F86A-4460-851C-2DC1CA3F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645EA-EC86-4E6A-B5E7-833B35B3B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70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B36ED-645E-4DFB-ADA8-5C25A068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5C48F-E31C-4E42-B736-9711C5236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9DF6-91C7-4D11-BCA2-D7BCC075A8CC}" type="datetime1">
              <a:rPr lang="en-US" smtClean="0"/>
              <a:t>5/21/2024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10E2D-BB2E-466E-AA74-F3900638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DCB3E-0C1D-4BB8-9BD0-C3F899DC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4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3CC230-D000-4600-BD6F-74D3F792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53E4-85B5-4EE4-B937-92895B3D9B7A}" type="datetime1">
              <a:rPr lang="en-US" smtClean="0"/>
              <a:t>5/21/2024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B8B73D-CC54-4CDC-8C2D-82F62102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FD26D-69F3-451B-AAF0-9446505E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6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1B38-CD70-456E-A56D-4F908D458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A93C0-071B-499A-B1F3-D996C4DF0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3C772-4ED3-4E83-8802-C7380147B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54737-5433-4F2B-B817-7F09AF48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1C95D-003F-46BB-AC64-D934410302B3}" type="datetime1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009AC-55D4-4542-A1CB-B002BA434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DE2EE-DE5B-4188-B8D1-BB0E4BFC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F4A8C-E7E5-41F8-A4A1-9F91F053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CAB19-8E69-4FC4-B9B7-CBB3AEC20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959F5-AB77-46E4-AE8A-19F74D1B7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E85C6-9076-4918-B2D1-50BAA96C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3671-4044-4CB6-A67A-4A9983B53911}" type="datetime1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B18D7-0AFA-4E13-8A4D-169DDB91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EC99B-2FCE-4C8E-A4E7-C03F2BA9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79CF-7211-45B0-8A64-82D3D01D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61A4B-769B-4F0D-A48F-CFB0F50E9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BC7-6911-4C56-87A1-E2B6AEE61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30ABB-D1EF-4ED1-A17D-926BD218BFAC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0651A-B0AB-41F8-8A72-AC73A33A4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214DB-2CE1-48E7-ADFF-A326EDF7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96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11E3EE-EBB6-46A8-BEBC-8A14E9D9A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02B96-A0A7-4B8D-9AA7-DD814E437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15926-077E-468D-A892-7D1686A4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26F1-8486-4D85-B158-531125902C16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6B60C-CDE2-43ED-9B1F-9C453E33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51CF1-603B-4502-AD68-155CB6B5D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82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Intel Clear"/>
                <a:cs typeface="Intel Clear"/>
              </a:defRPr>
            </a:lvl1pPr>
          </a:lstStyle>
          <a:p>
            <a:r>
              <a:rPr lang="en-US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133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18pt Intel Clear body text</a:t>
            </a:r>
          </a:p>
          <a:p>
            <a:pPr lvl="1"/>
            <a:r>
              <a:rPr lang="en-US"/>
              <a:t>18pt Intel Clear bullet one</a:t>
            </a:r>
          </a:p>
          <a:p>
            <a:pPr lvl="2"/>
            <a:r>
              <a:rPr lang="en-US"/>
              <a:t>18pt Intel Clear sub-bullet</a:t>
            </a:r>
          </a:p>
          <a:p>
            <a:pPr lvl="3"/>
            <a:r>
              <a:rPr lang="en-US"/>
              <a:t>16pt Intel Clear fourth level</a:t>
            </a:r>
          </a:p>
          <a:p>
            <a:pPr lvl="4"/>
            <a:r>
              <a:rPr lang="en-US" err="1"/>
              <a:t>14pt</a:t>
            </a:r>
            <a:r>
              <a:rPr lang="en-US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101015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89F1F-8FAD-41B8-A0F9-E63F06717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6808A-5847-49CE-9D15-CE8D162DC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94E62-FF1C-499E-B04A-C2295498E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0010D-E92D-4C27-BC7B-83AB9298C4FB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6AB62-349B-48EC-B5C0-4B3C82A66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F2AF8-FE3D-4919-B013-A6A8EAAFE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302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3C962-C112-4B32-B567-CDA5F01CE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8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raig.carter@courageousthird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rvardbusiness.org/good-leadership-it-all-starts-with-trust/" TargetMode="External"/><Relationship Id="rId3" Type="http://schemas.openxmlformats.org/officeDocument/2006/relationships/chart" Target="../charts/chart1.xml"/><Relationship Id="rId7" Type="http://schemas.openxmlformats.org/officeDocument/2006/relationships/hyperlink" Target="https://www.pewforum.org/2015/11/03/chapter-1-importance-of-religion-and-religious-belief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pewforum.org/religious-landscape-study/" TargetMode="Externa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globe-pn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urageousthird.org/" TargetMode="External"/><Relationship Id="rId5" Type="http://schemas.openxmlformats.org/officeDocument/2006/relationships/hyperlink" Target="mailto:craig.carter@courageousthird.org" TargetMode="External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4CC0-DEF6-4FBE-A5AF-FEE975240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433" y="1435085"/>
            <a:ext cx="8915133" cy="880700"/>
          </a:xfrm>
        </p:spPr>
        <p:txBody>
          <a:bodyPr>
            <a:noAutofit/>
          </a:bodyPr>
          <a:lstStyle/>
          <a:p>
            <a:r>
              <a:rPr lang="en-US" sz="4400" b="1" i="1" dirty="0">
                <a:effectLst>
                  <a:reflection blurRad="50800" stA="65000" dist="38100" dir="5400000" sy="-100000" algn="bl" rotWithShape="0"/>
                </a:effectLst>
              </a:rPr>
              <a:t>Reflecting</a:t>
            </a:r>
            <a:r>
              <a:rPr lang="en-US" sz="4000" b="1" i="1" dirty="0"/>
              <a:t> God’s </a:t>
            </a:r>
            <a:r>
              <a:rPr lang="en-US" sz="4000" b="1" i="1" dirty="0">
                <a:solidFill>
                  <a:srgbClr val="FF0000"/>
                </a:solidFill>
              </a:rPr>
              <a:t>Love</a:t>
            </a:r>
            <a:r>
              <a:rPr lang="en-US" sz="4000" b="1" i="1" dirty="0"/>
              <a:t> @Work</a:t>
            </a:r>
            <a:endParaRPr lang="en-US" sz="8800" b="1" i="1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1446DCC-714C-4479-B895-66F40C9C0E7E}"/>
              </a:ext>
            </a:extLst>
          </p:cNvPr>
          <p:cNvSpPr txBox="1">
            <a:spLocks/>
          </p:cNvSpPr>
          <p:nvPr/>
        </p:nvSpPr>
        <p:spPr>
          <a:xfrm>
            <a:off x="2067790" y="386419"/>
            <a:ext cx="8056419" cy="11748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i="1" dirty="0"/>
              <a:t>Courageous Third</a:t>
            </a:r>
            <a:endParaRPr lang="en-US" sz="8000" i="1" dirty="0"/>
          </a:p>
        </p:txBody>
      </p:sp>
      <p:sp>
        <p:nvSpPr>
          <p:cNvPr id="26" name="Slide Number Placeholder 17">
            <a:extLst>
              <a:ext uri="{FF2B5EF4-FFF2-40B4-BE49-F238E27FC236}">
                <a16:creationId xmlns:a16="http://schemas.microsoft.com/office/drawing/2014/main" id="{EE29B990-5D39-402D-B8C1-52679E65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95014" y="6530795"/>
            <a:ext cx="2356407" cy="365125"/>
          </a:xfrm>
        </p:spPr>
        <p:txBody>
          <a:bodyPr/>
          <a:lstStyle/>
          <a:p>
            <a:fld id="{E7D3C962-C112-4B32-B567-CDA5F01CEDA1}" type="slidenum">
              <a:rPr lang="en-US" smtClean="0"/>
              <a:t>1</a:t>
            </a:fld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1283C5F-60B3-4EE3-979B-87B40240B40D}"/>
              </a:ext>
            </a:extLst>
          </p:cNvPr>
          <p:cNvSpPr txBox="1">
            <a:spLocks/>
          </p:cNvSpPr>
          <p:nvPr/>
        </p:nvSpPr>
        <p:spPr>
          <a:xfrm>
            <a:off x="1456282" y="5687185"/>
            <a:ext cx="9279435" cy="317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000" b="1" dirty="0"/>
              <a:t>Craig Carter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1600" dirty="0">
                <a:hlinkClick r:id="rId3"/>
              </a:rPr>
              <a:t>craig.carter@courageousthird.org</a:t>
            </a:r>
            <a:endParaRPr lang="en-US" sz="16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US" sz="1600" dirty="0"/>
              <a:t>www.CourageousThird.org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809706-6617-09B7-03B3-F0B32680610E}"/>
              </a:ext>
            </a:extLst>
          </p:cNvPr>
          <p:cNvGrpSpPr/>
          <p:nvPr/>
        </p:nvGrpSpPr>
        <p:grpSpPr>
          <a:xfrm>
            <a:off x="2673722" y="3242915"/>
            <a:ext cx="6355459" cy="1756579"/>
            <a:chOff x="2617589" y="3274812"/>
            <a:chExt cx="6355459" cy="17565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E6EF53-E4D9-4F46-9600-53B0B6345D53}"/>
                </a:ext>
              </a:extLst>
            </p:cNvPr>
            <p:cNvSpPr txBox="1"/>
            <p:nvPr/>
          </p:nvSpPr>
          <p:spPr>
            <a:xfrm>
              <a:off x="2617589" y="3274812"/>
              <a:ext cx="3212062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300"/>
                </a:lnSpc>
              </a:pPr>
              <a:r>
                <a:rPr lang="en-US" sz="3000" dirty="0">
                  <a:latin typeface="+mj-lt"/>
                  <a:ea typeface="+mj-ea"/>
                  <a:cs typeface="+mj-cs"/>
                </a:rPr>
                <a:t>Why are Faith ERGs of value?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C7BF0E4-37DB-DB2B-A490-3AC484623E25}"/>
                </a:ext>
              </a:extLst>
            </p:cNvPr>
            <p:cNvCxnSpPr/>
            <p:nvPr/>
          </p:nvCxnSpPr>
          <p:spPr>
            <a:xfrm>
              <a:off x="6038335" y="3274812"/>
              <a:ext cx="0" cy="167612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2FF210-FC99-5996-ADAE-047A20CE2F96}"/>
                </a:ext>
              </a:extLst>
            </p:cNvPr>
            <p:cNvSpPr txBox="1"/>
            <p:nvPr/>
          </p:nvSpPr>
          <p:spPr>
            <a:xfrm>
              <a:off x="6089805" y="4092672"/>
              <a:ext cx="2883243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3200" b="1" dirty="0">
                  <a:latin typeface="+mj-lt"/>
                  <a:ea typeface="+mj-ea"/>
                  <a:cs typeface="+mj-cs"/>
                </a:rPr>
                <a:t>To COMPANIES</a:t>
              </a:r>
            </a:p>
            <a:p>
              <a:pPr>
                <a:lnSpc>
                  <a:spcPts val="3300"/>
                </a:lnSpc>
              </a:pPr>
              <a:r>
                <a:rPr lang="en-US" sz="3200" b="1" dirty="0">
                  <a:latin typeface="+mj-lt"/>
                  <a:ea typeface="+mj-ea"/>
                  <a:cs typeface="+mj-cs"/>
                </a:rPr>
                <a:t>To EMPLOYEES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61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" descr="growth, plant, field, farm, land, summer, vehicle, produce, crop, soil, agriculture, garden, plain, potato, crops, plantation, rural area, plow, prince edward island, tilling">
            <a:extLst>
              <a:ext uri="{FF2B5EF4-FFF2-40B4-BE49-F238E27FC236}">
                <a16:creationId xmlns:a16="http://schemas.microsoft.com/office/drawing/2014/main" id="{4E80B1A9-F30D-41C5-A008-6C8E306FE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8108"/>
            <a:ext cx="12192000" cy="687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3CDC3DE-2738-4060-97E9-9C8C3CAFD43A}"/>
              </a:ext>
            </a:extLst>
          </p:cNvPr>
          <p:cNvSpPr txBox="1">
            <a:spLocks/>
          </p:cNvSpPr>
          <p:nvPr/>
        </p:nvSpPr>
        <p:spPr>
          <a:xfrm>
            <a:off x="1561259" y="932492"/>
            <a:ext cx="9070122" cy="1281091"/>
          </a:xfrm>
          <a:prstGeom prst="rect">
            <a:avLst/>
          </a:prstGeom>
          <a:solidFill>
            <a:schemeClr val="bg1">
              <a:alpha val="75000"/>
            </a:schemeClr>
          </a:solidFill>
          <a:ln w="1905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vert="horz" lIns="0" tIns="0" rIns="0" bIns="0" rtlCol="0" anchor="ctr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0" lvl="2" indent="0" algn="ctr" defTabSz="609585">
              <a:spcBef>
                <a:spcPts val="1600"/>
              </a:spcBef>
              <a:buNone/>
            </a:pPr>
            <a:r>
              <a:rPr lang="en-US" sz="2800" i="1" dirty="0">
                <a:solidFill>
                  <a:schemeClr val="tx1"/>
                </a:solidFill>
              </a:rPr>
              <a:t>The top two reasons employees leave their jobs is; </a:t>
            </a:r>
            <a:br>
              <a:rPr lang="en-US" sz="2800" i="1" dirty="0">
                <a:solidFill>
                  <a:schemeClr val="tx1"/>
                </a:solidFill>
              </a:rPr>
            </a:br>
            <a:r>
              <a:rPr lang="en-US" sz="2800" i="1" dirty="0">
                <a:solidFill>
                  <a:schemeClr val="tx1"/>
                </a:solidFill>
              </a:rPr>
              <a:t>lack of feeling </a:t>
            </a:r>
            <a:r>
              <a:rPr lang="en-US" sz="2800" b="1" i="1" dirty="0">
                <a:solidFill>
                  <a:schemeClr val="tx1"/>
                </a:solidFill>
              </a:rPr>
              <a:t>valued</a:t>
            </a:r>
            <a:r>
              <a:rPr lang="en-US" sz="2800" i="1" dirty="0">
                <a:solidFill>
                  <a:schemeClr val="tx1"/>
                </a:solidFill>
              </a:rPr>
              <a:t> and a sense of </a:t>
            </a:r>
            <a:r>
              <a:rPr lang="en-US" sz="2800" b="1" i="1" dirty="0">
                <a:solidFill>
                  <a:schemeClr val="tx1"/>
                </a:solidFill>
              </a:rPr>
              <a:t>belonging</a:t>
            </a:r>
            <a:r>
              <a:rPr lang="en-US" sz="2800" i="1" dirty="0">
                <a:solidFill>
                  <a:schemeClr val="tx1"/>
                </a:solidFill>
              </a:rPr>
              <a:t>. </a:t>
            </a:r>
          </a:p>
          <a:p>
            <a:pPr marL="0" lvl="2" indent="0" defTabSz="609585" rtl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400" i="1" dirty="0">
              <a:solidFill>
                <a:schemeClr val="tx1"/>
              </a:solidFill>
              <a:latin typeface="+mj-lt"/>
              <a:ea typeface="+mn-ea"/>
              <a:cs typeface="Intel Clear" panose="020B0604020203020204" pitchFamily="34" charset="0"/>
            </a:endParaRPr>
          </a:p>
          <a:p>
            <a:pPr marL="0" lvl="2" indent="0" algn="ctr" defTabSz="609585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i="1" dirty="0">
                <a:solidFill>
                  <a:schemeClr val="tx1"/>
                </a:solidFill>
                <a:latin typeface="+mj-lt"/>
                <a:ea typeface="+mn-ea"/>
                <a:cs typeface="Intel Clear" panose="020B0604020203020204" pitchFamily="34" charset="0"/>
              </a:rPr>
              <a:t>McKinsey &amp; Company</a:t>
            </a:r>
            <a:endParaRPr lang="en-US" sz="2000" i="1" kern="1200" dirty="0">
              <a:solidFill>
                <a:schemeClr val="tx1"/>
              </a:solidFill>
              <a:latin typeface="+mj-lt"/>
              <a:ea typeface="+mn-ea"/>
              <a:cs typeface="Intel Clear" panose="020B0604020203020204" pitchFamily="34" charset="0"/>
            </a:endParaRPr>
          </a:p>
        </p:txBody>
      </p:sp>
      <p:sp>
        <p:nvSpPr>
          <p:cNvPr id="52" name="Title 2">
            <a:extLst>
              <a:ext uri="{FF2B5EF4-FFF2-40B4-BE49-F238E27FC236}">
                <a16:creationId xmlns:a16="http://schemas.microsoft.com/office/drawing/2014/main" id="{7F8C9C1F-B666-4076-8CE8-30733AC9F3ED}"/>
              </a:ext>
            </a:extLst>
          </p:cNvPr>
          <p:cNvSpPr txBox="1">
            <a:spLocks/>
          </p:cNvSpPr>
          <p:nvPr/>
        </p:nvSpPr>
        <p:spPr>
          <a:xfrm>
            <a:off x="325630" y="187097"/>
            <a:ext cx="11797240" cy="544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tx2"/>
                </a:solidFill>
                <a:uFillTx/>
                <a:latin typeface="Intel Clear"/>
                <a:ea typeface="Intel Clear Light" panose="020B0404020203020204" pitchFamily="34" charset="0"/>
                <a:cs typeface="Intel Clear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b="1" kern="0" dirty="0">
                <a:latin typeface="+mn-lt"/>
              </a:rPr>
              <a:t>Results: </a:t>
            </a:r>
            <a:r>
              <a:rPr lang="en-US" b="1" kern="0" dirty="0">
                <a:latin typeface="+mj-lt"/>
              </a:rPr>
              <a:t>Require cultivating Good Soil/Environment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DF54B8-BE64-49CC-9502-B4999ECE8703}"/>
              </a:ext>
            </a:extLst>
          </p:cNvPr>
          <p:cNvSpPr txBox="1"/>
          <p:nvPr/>
        </p:nvSpPr>
        <p:spPr>
          <a:xfrm>
            <a:off x="1013132" y="5043839"/>
            <a:ext cx="10393377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How important is Faith/Belief to employees?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0927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311D270B-B3CA-41A0-8B3D-6848F6A141A0}"/>
              </a:ext>
            </a:extLst>
          </p:cNvPr>
          <p:cNvSpPr txBox="1">
            <a:spLocks/>
          </p:cNvSpPr>
          <p:nvPr/>
        </p:nvSpPr>
        <p:spPr>
          <a:xfrm>
            <a:off x="325630" y="218419"/>
            <a:ext cx="10782972" cy="544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tx2"/>
                </a:solidFill>
                <a:uFillTx/>
                <a:latin typeface="Intel Clear"/>
                <a:ea typeface="Intel Clear Light" panose="020B0404020203020204" pitchFamily="34" charset="0"/>
                <a:cs typeface="Intel Clear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sz="3600" b="1" kern="0" dirty="0">
                <a:latin typeface="+mj-lt"/>
              </a:rPr>
              <a:t>Faith and Belief is </a:t>
            </a:r>
            <a:r>
              <a:rPr lang="en-US" sz="3600" b="1" kern="0" dirty="0">
                <a:latin typeface="+mn-lt"/>
              </a:rPr>
              <a:t>Critical</a:t>
            </a:r>
            <a:r>
              <a:rPr lang="en-US" sz="3600" b="1" kern="0" dirty="0">
                <a:latin typeface="+mj-lt"/>
              </a:rPr>
              <a:t> to Employees</a:t>
            </a:r>
            <a:endParaRPr lang="en-US" sz="3600" b="1" u="sng" kern="0" dirty="0">
              <a:latin typeface="+mj-lt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8E9EEEE-E1B8-4B41-88A6-B4B3C8440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305478"/>
              </p:ext>
            </p:extLst>
          </p:nvPr>
        </p:nvGraphicFramePr>
        <p:xfrm>
          <a:off x="-73429" y="1132860"/>
          <a:ext cx="3749243" cy="358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19554CF-25B4-4BA6-952D-7E31377F3A9A}"/>
              </a:ext>
            </a:extLst>
          </p:cNvPr>
          <p:cNvSpPr txBox="1"/>
          <p:nvPr/>
        </p:nvSpPr>
        <p:spPr>
          <a:xfrm>
            <a:off x="319698" y="923586"/>
            <a:ext cx="5728217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algn="ctr" defTabSz="2438338" hangingPunct="0"/>
            <a:r>
              <a:rPr kumimoji="0" lang="en-US" sz="2800" b="1" i="0" u="sng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sym typeface="Helvetica Neue"/>
              </a:rPr>
              <a:t>Faith </a:t>
            </a:r>
            <a:r>
              <a:rPr lang="en-US" sz="2800" b="1" u="sng" dirty="0">
                <a:solidFill>
                  <a:schemeClr val="tx2"/>
                </a:solidFill>
                <a:latin typeface="+mj-lt"/>
                <a:sym typeface="Helvetica Neue"/>
              </a:rPr>
              <a:t>&amp; </a:t>
            </a:r>
            <a:r>
              <a:rPr kumimoji="0" lang="en-US" sz="2800" b="1" i="0" u="sng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sym typeface="Helvetica Neue"/>
              </a:rPr>
              <a:t>Belief Affiliation</a:t>
            </a:r>
            <a:br>
              <a:rPr kumimoji="0" lang="en-US" sz="2200" b="1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sym typeface="Helvetica Neue"/>
              </a:rPr>
            </a:br>
            <a:r>
              <a:rPr kumimoji="0" lang="en-US" sz="100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sym typeface="Helvetica Neue"/>
              </a:rPr>
              <a:t>(Pew</a:t>
            </a:r>
            <a:r>
              <a:rPr kumimoji="0" lang="en-US" sz="1000" i="0" u="none" strike="noStrike" cap="none" spc="0" normalizeH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sym typeface="Helvetica Neue"/>
              </a:rPr>
              <a:t> Research)</a:t>
            </a:r>
            <a:endParaRPr kumimoji="0" lang="en-US" sz="80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+mj-lt"/>
              <a:sym typeface="Helvetica Neue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78C898-9E87-4169-9C93-4CB316CB6772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1904148" y="3331109"/>
            <a:ext cx="350165" cy="54993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 w="lg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37FF75-3D90-4509-8F25-9E74FDB8EC6B}"/>
              </a:ext>
            </a:extLst>
          </p:cNvPr>
          <p:cNvSpPr txBox="1"/>
          <p:nvPr/>
        </p:nvSpPr>
        <p:spPr>
          <a:xfrm>
            <a:off x="1018588" y="1541550"/>
            <a:ext cx="161480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Helvetica Neue"/>
              </a:rPr>
              <a:t>USA 84%</a:t>
            </a:r>
          </a:p>
        </p:txBody>
      </p: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D51C6D2-75E6-41B0-B123-EC11EDFF0921}"/>
              </a:ext>
            </a:extLst>
          </p:cNvPr>
          <p:cNvGrpSpPr/>
          <p:nvPr/>
        </p:nvGrpSpPr>
        <p:grpSpPr>
          <a:xfrm>
            <a:off x="3191204" y="1533330"/>
            <a:ext cx="2829048" cy="3214148"/>
            <a:chOff x="3106034" y="1124256"/>
            <a:chExt cx="2829048" cy="28828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38F10D-7A62-4521-90B7-2D4352A86ADB}"/>
                </a:ext>
              </a:extLst>
            </p:cNvPr>
            <p:cNvSpPr txBox="1"/>
            <p:nvPr/>
          </p:nvSpPr>
          <p:spPr>
            <a:xfrm>
              <a:off x="3186559" y="1124256"/>
              <a:ext cx="2743667" cy="3864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sym typeface="Helvetica Neue"/>
                </a:rPr>
                <a:t>Globally Growing</a:t>
              </a:r>
            </a:p>
          </p:txBody>
        </p:sp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E4157EF0-F002-4229-A6EA-5929C6476D2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106034" y="1694395"/>
            <a:ext cx="2829048" cy="2312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0D3F22A-FF8D-4DBD-BECF-F9C98C780063}"/>
                </a:ext>
              </a:extLst>
            </p:cNvPr>
            <p:cNvSpPr/>
            <p:nvPr/>
          </p:nvSpPr>
          <p:spPr>
            <a:xfrm>
              <a:off x="3665846" y="2058593"/>
              <a:ext cx="691765" cy="447219"/>
            </a:xfrm>
            <a:prstGeom prst="ellipse">
              <a:avLst/>
            </a:prstGeom>
            <a:solidFill>
              <a:schemeClr val="bg1"/>
            </a:solidFill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ea typeface="Helvetica Neue Medium"/>
                  <a:cs typeface="Helvetica Neue Medium"/>
                  <a:sym typeface="Helvetica Neue Medium"/>
                </a:rPr>
                <a:t>83%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DEC9745-1925-488D-871C-BCF804B29986}"/>
                </a:ext>
              </a:extLst>
            </p:cNvPr>
            <p:cNvSpPr/>
            <p:nvPr/>
          </p:nvSpPr>
          <p:spPr>
            <a:xfrm>
              <a:off x="4883445" y="1636655"/>
              <a:ext cx="691765" cy="447219"/>
            </a:xfrm>
            <a:prstGeom prst="ellipse">
              <a:avLst/>
            </a:prstGeom>
            <a:solidFill>
              <a:schemeClr val="bg1"/>
            </a:solidFill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ea typeface="Helvetica Neue Medium"/>
                  <a:cs typeface="Helvetica Neue Medium"/>
                  <a:sym typeface="Helvetica Neue Medium"/>
                </a:rPr>
                <a:t>87%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997F178-065B-4897-8F06-2036997EAE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58460" y="1888902"/>
              <a:ext cx="438887" cy="231856"/>
            </a:xfrm>
            <a:prstGeom prst="straightConnector1">
              <a:avLst/>
            </a:prstGeom>
            <a:noFill/>
            <a:ln w="2857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400000"/>
              <a:tailEnd type="triangle" w="lg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D7C1A5C-B791-4EC4-8710-C98C039E1E43}"/>
              </a:ext>
            </a:extLst>
          </p:cNvPr>
          <p:cNvSpPr txBox="1"/>
          <p:nvPr/>
        </p:nvSpPr>
        <p:spPr>
          <a:xfrm>
            <a:off x="5978554" y="920439"/>
            <a:ext cx="5651257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1" u="sng" dirty="0">
                <a:solidFill>
                  <a:schemeClr val="tx2"/>
                </a:solidFill>
                <a:latin typeface="+mj-lt"/>
                <a:sym typeface="Helvetica Neue"/>
              </a:rPr>
              <a:t>Authentic Culture Drives Results:</a:t>
            </a:r>
            <a:br>
              <a:rPr lang="en-US" sz="2200" b="1" u="sng" dirty="0">
                <a:solidFill>
                  <a:schemeClr val="tx2"/>
                </a:solidFill>
                <a:latin typeface="+mj-lt"/>
                <a:sym typeface="Helvetica Neue"/>
              </a:rPr>
            </a:br>
            <a:r>
              <a:rPr lang="en-US" sz="1000" dirty="0">
                <a:solidFill>
                  <a:schemeClr val="tx2"/>
                </a:solidFill>
                <a:latin typeface="+mj-lt"/>
                <a:sym typeface="Helvetica Neue"/>
              </a:rPr>
              <a:t>(Harvard Business Review)</a:t>
            </a: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+mj-lt"/>
              <a:sym typeface="Helvetica Neue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FE5148-334D-4F16-9FCC-74201CBC798F}"/>
              </a:ext>
            </a:extLst>
          </p:cNvPr>
          <p:cNvGrpSpPr/>
          <p:nvPr/>
        </p:nvGrpSpPr>
        <p:grpSpPr>
          <a:xfrm>
            <a:off x="6945345" y="2333122"/>
            <a:ext cx="1448004" cy="997465"/>
            <a:chOff x="3726570" y="5355879"/>
            <a:chExt cx="1448004" cy="9974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915015-BDFA-43FC-AAB2-AD26C7E3EA4A}"/>
                </a:ext>
              </a:extLst>
            </p:cNvPr>
            <p:cNvSpPr txBox="1"/>
            <p:nvPr/>
          </p:nvSpPr>
          <p:spPr>
            <a:xfrm>
              <a:off x="3750137" y="5448876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50% 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Higher 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Performance</a:t>
              </a:r>
              <a:endParaRPr lang="en-US" sz="1500">
                <a:solidFill>
                  <a:schemeClr val="tx1">
                    <a:lumMod val="75000"/>
                    <a:lumOff val="25000"/>
                  </a:schemeClr>
                </a:solidFill>
                <a:sym typeface="Helvetica Neue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67374C7-D8A5-4BF0-AF17-29E89DBF739C}"/>
                </a:ext>
              </a:extLst>
            </p:cNvPr>
            <p:cNvSpPr/>
            <p:nvPr/>
          </p:nvSpPr>
          <p:spPr>
            <a:xfrm>
              <a:off x="3726570" y="5355879"/>
              <a:ext cx="1448004" cy="997465"/>
            </a:xfrm>
            <a:prstGeom prst="ellipse">
              <a:avLst/>
            </a:prstGeom>
            <a:noFill/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63F4811-7795-4960-9278-0D59D6AA7D35}"/>
              </a:ext>
            </a:extLst>
          </p:cNvPr>
          <p:cNvGrpSpPr/>
          <p:nvPr/>
        </p:nvGrpSpPr>
        <p:grpSpPr>
          <a:xfrm>
            <a:off x="9700224" y="2250923"/>
            <a:ext cx="1448004" cy="988793"/>
            <a:chOff x="5190757" y="5359336"/>
            <a:chExt cx="1448004" cy="98879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C919FF-4BD1-41C2-BA6B-BB381366C0CE}"/>
                </a:ext>
              </a:extLst>
            </p:cNvPr>
            <p:cNvSpPr txBox="1"/>
            <p:nvPr/>
          </p:nvSpPr>
          <p:spPr>
            <a:xfrm>
              <a:off x="5219159" y="5448875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76% 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Higher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Helvetica Neue"/>
                </a:rPr>
                <a:t>Engagement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30C1CD2-7F2A-4027-9A9C-1FFFC28A65F2}"/>
                </a:ext>
              </a:extLst>
            </p:cNvPr>
            <p:cNvSpPr/>
            <p:nvPr/>
          </p:nvSpPr>
          <p:spPr>
            <a:xfrm>
              <a:off x="5190757" y="5359336"/>
              <a:ext cx="1448004" cy="988793"/>
            </a:xfrm>
            <a:prstGeom prst="ellipse">
              <a:avLst/>
            </a:prstGeom>
            <a:noFill/>
            <a:ln w="28575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EC0B694-303D-4148-ABB5-B1B49BC29FD8}"/>
              </a:ext>
            </a:extLst>
          </p:cNvPr>
          <p:cNvGrpSpPr/>
          <p:nvPr/>
        </p:nvGrpSpPr>
        <p:grpSpPr>
          <a:xfrm>
            <a:off x="8413657" y="3032377"/>
            <a:ext cx="1448004" cy="988793"/>
            <a:chOff x="6659778" y="5373364"/>
            <a:chExt cx="1448004" cy="98879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3C6B36-28F3-4E7A-BEFF-254788E79A0D}"/>
                </a:ext>
              </a:extLst>
            </p:cNvPr>
            <p:cNvSpPr txBox="1"/>
            <p:nvPr/>
          </p:nvSpPr>
          <p:spPr>
            <a:xfrm>
              <a:off x="6703726" y="5469011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106% 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More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Helvetica Neue"/>
                </a:rPr>
                <a:t>Energy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A25FB96-D789-4A4F-8B40-A0E3EE35A460}"/>
                </a:ext>
              </a:extLst>
            </p:cNvPr>
            <p:cNvSpPr/>
            <p:nvPr/>
          </p:nvSpPr>
          <p:spPr>
            <a:xfrm>
              <a:off x="6659778" y="5373364"/>
              <a:ext cx="1448004" cy="988793"/>
            </a:xfrm>
            <a:prstGeom prst="ellipse">
              <a:avLst/>
            </a:prstGeom>
            <a:noFill/>
            <a:ln w="28575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C04771-1F62-47A2-AC82-FEDC0F31EEDD}"/>
              </a:ext>
            </a:extLst>
          </p:cNvPr>
          <p:cNvGrpSpPr/>
          <p:nvPr/>
        </p:nvGrpSpPr>
        <p:grpSpPr>
          <a:xfrm>
            <a:off x="7185534" y="3710618"/>
            <a:ext cx="1448004" cy="988793"/>
            <a:chOff x="8123409" y="5359336"/>
            <a:chExt cx="1448004" cy="98879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BDDE4C0-6465-44F0-B346-BCD4FD89CB89}"/>
                </a:ext>
              </a:extLst>
            </p:cNvPr>
            <p:cNvSpPr txBox="1"/>
            <p:nvPr/>
          </p:nvSpPr>
          <p:spPr>
            <a:xfrm>
              <a:off x="8175554" y="5461384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74% 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Less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sym typeface="Helvetica Neue"/>
                </a:rPr>
                <a:t>Stress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A9FFC3-FD7F-4BD0-A171-085280E1F63D}"/>
                </a:ext>
              </a:extLst>
            </p:cNvPr>
            <p:cNvSpPr/>
            <p:nvPr/>
          </p:nvSpPr>
          <p:spPr>
            <a:xfrm>
              <a:off x="8123409" y="5359336"/>
              <a:ext cx="1448004" cy="988793"/>
            </a:xfrm>
            <a:prstGeom prst="ellipse">
              <a:avLst/>
            </a:prstGeom>
            <a:noFill/>
            <a:ln w="28575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CDC7B0-1024-4C37-87BE-991A3324A11F}"/>
              </a:ext>
            </a:extLst>
          </p:cNvPr>
          <p:cNvGrpSpPr/>
          <p:nvPr/>
        </p:nvGrpSpPr>
        <p:grpSpPr>
          <a:xfrm>
            <a:off x="9878246" y="3593314"/>
            <a:ext cx="1448004" cy="988793"/>
            <a:chOff x="9592350" y="5355879"/>
            <a:chExt cx="1448004" cy="9887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417F6FE-F79D-4E7E-8D6C-60780AB3151D}"/>
                </a:ext>
              </a:extLst>
            </p:cNvPr>
            <p:cNvSpPr txBox="1"/>
            <p:nvPr/>
          </p:nvSpPr>
          <p:spPr>
            <a:xfrm>
              <a:off x="9624716" y="5461384"/>
              <a:ext cx="1391201" cy="76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29%</a:t>
              </a:r>
              <a:r>
                <a:rPr kumimoji="0" lang="en-US" sz="2400" b="1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 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Higher Life</a:t>
              </a:r>
            </a:p>
            <a:p>
              <a:pPr marL="0" marR="0" indent="0" algn="ctr" defTabSz="2438338" rtl="0" fontAlgn="auto" latinLnBrk="0" hangingPunct="0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Helvetica Neue"/>
                </a:rPr>
                <a:t>Satisfaction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F615934-FE22-4E9F-8264-1AAA866076DB}"/>
                </a:ext>
              </a:extLst>
            </p:cNvPr>
            <p:cNvSpPr/>
            <p:nvPr/>
          </p:nvSpPr>
          <p:spPr>
            <a:xfrm>
              <a:off x="9592350" y="5355879"/>
              <a:ext cx="1448004" cy="988793"/>
            </a:xfrm>
            <a:prstGeom prst="ellipse">
              <a:avLst/>
            </a:prstGeom>
            <a:noFill/>
            <a:ln w="57150" cap="flat">
              <a:solidFill>
                <a:srgbClr val="7E9D3E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3E7562F1-641F-49BB-8F78-572224D40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476733"/>
              </p:ext>
            </p:extLst>
          </p:nvPr>
        </p:nvGraphicFramePr>
        <p:xfrm>
          <a:off x="264432" y="3881039"/>
          <a:ext cx="3279432" cy="1344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2E31B0B-C305-4670-9213-34344275965F}"/>
              </a:ext>
            </a:extLst>
          </p:cNvPr>
          <p:cNvSpPr txBox="1"/>
          <p:nvPr/>
        </p:nvSpPr>
        <p:spPr>
          <a:xfrm>
            <a:off x="6653729" y="1583798"/>
            <a:ext cx="4684561" cy="677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Helvetica Neue"/>
              </a:rPr>
              <a:t>Authentic Vulnerable Leadership </a:t>
            </a:r>
          </a:p>
          <a:p>
            <a:pPr marL="0" marR="0" indent="0" algn="ctr" defTabSz="2438338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Helvetica Neue"/>
              </a:rPr>
              <a:t>Creates...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308D46-E23B-7772-A0B2-D26FCA176415}"/>
              </a:ext>
            </a:extLst>
          </p:cNvPr>
          <p:cNvSpPr txBox="1"/>
          <p:nvPr/>
        </p:nvSpPr>
        <p:spPr>
          <a:xfrm>
            <a:off x="1185136" y="5529662"/>
            <a:ext cx="982172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Employees want to be AUTHENTIC at work.  </a:t>
            </a:r>
            <a:r>
              <a:rPr lang="en-US" sz="2800" b="1" dirty="0"/>
              <a:t>Be Valued.</a:t>
            </a:r>
            <a:r>
              <a:rPr lang="en-US" sz="2800" dirty="0"/>
              <a:t>  </a:t>
            </a:r>
            <a:r>
              <a:rPr lang="en-US" sz="2800" b="1" dirty="0"/>
              <a:t>To Belong.</a:t>
            </a:r>
            <a:endParaRPr lang="en-US" sz="2800" dirty="0"/>
          </a:p>
          <a:p>
            <a:pPr algn="ctr"/>
            <a:r>
              <a:rPr lang="en-US" dirty="0"/>
              <a:t>They will seek it out and go to companies that are.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9A1465-4CEC-1359-B0ED-C704A65CDE15}"/>
              </a:ext>
            </a:extLst>
          </p:cNvPr>
          <p:cNvSpPr txBox="1"/>
          <p:nvPr/>
        </p:nvSpPr>
        <p:spPr>
          <a:xfrm>
            <a:off x="9457530" y="6314027"/>
            <a:ext cx="52184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2438338" rtl="0" fontAlgn="auto" latinLnBrk="0" hangingPunct="0">
              <a:spcAft>
                <a:spcPts val="0"/>
              </a:spcAft>
              <a:buClrTx/>
              <a:buSzTx/>
              <a:tabLst/>
            </a:pPr>
            <a:r>
              <a:rPr lang="en-US" sz="700" b="1" u="sng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Sources:</a:t>
            </a:r>
          </a:p>
          <a:p>
            <a:pPr marR="0" defTabSz="2438338" rtl="0" fontAlgn="auto" latinLnBrk="0" hangingPunct="0">
              <a:spcAft>
                <a:spcPts val="0"/>
              </a:spcAft>
              <a:buClrTx/>
              <a:buSzTx/>
              <a:tabLst/>
            </a:pP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% Religious Pie Chart: 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Pew Research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sym typeface="Helvetica Neue"/>
            </a:endParaRPr>
          </a:p>
          <a:p>
            <a:pPr marR="0" defTabSz="2438338" rtl="0" fontAlgn="auto" latinLnBrk="0" hangingPunct="0">
              <a:spcAft>
                <a:spcPts val="0"/>
              </a:spcAft>
              <a:buClrTx/>
              <a:buSzTx/>
              <a:tabLst/>
            </a:pPr>
            <a:r>
              <a:rPr kumimoji="0" lang="en-US" sz="7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% Religion is “Very Important” Chart: </a:t>
            </a:r>
            <a:r>
              <a:rPr kumimoji="0" lang="en-US" sz="7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Pew Research</a:t>
            </a:r>
            <a:endParaRPr kumimoji="0" lang="en-US" sz="700" b="0" i="0" u="none" strike="noStrike" cap="none" spc="0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defTabSz="2438338" hangingPunct="0"/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It all starts with Trust data: 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Harvard Business Review, March 2021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7591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3" grpId="0"/>
      <p:bldP spid="18" grpId="0"/>
      <p:bldP spid="25" grpId="0"/>
      <p:bldGraphic spid="19" grpId="0">
        <p:bldAsOne/>
      </p:bldGraphic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311D270B-B3CA-41A0-8B3D-6848F6A141A0}"/>
              </a:ext>
            </a:extLst>
          </p:cNvPr>
          <p:cNvSpPr txBox="1">
            <a:spLocks/>
          </p:cNvSpPr>
          <p:nvPr/>
        </p:nvSpPr>
        <p:spPr>
          <a:xfrm>
            <a:off x="325630" y="168991"/>
            <a:ext cx="10782972" cy="544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tx2"/>
                </a:solidFill>
                <a:uFillTx/>
                <a:latin typeface="Intel Clear"/>
                <a:ea typeface="Intel Clear Light" panose="020B0404020203020204" pitchFamily="34" charset="0"/>
                <a:cs typeface="Intel Clear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sz="3600" b="1" kern="0" dirty="0">
                <a:latin typeface="+mj-lt"/>
              </a:rPr>
              <a:t>Who is doing it?  </a:t>
            </a:r>
            <a:endParaRPr lang="en-US" sz="3600" b="1" u="sng" kern="0" dirty="0">
              <a:latin typeface="+mj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1B7EDE-6363-988E-36D2-57D125976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13" y="1194513"/>
            <a:ext cx="6125430" cy="42963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A4538E1-C4B1-AFC4-5DF3-1791C1C6E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776" y="1344723"/>
            <a:ext cx="5579516" cy="330141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694C6BD-5CE2-DF23-178A-F0C10362F7EF}"/>
              </a:ext>
            </a:extLst>
          </p:cNvPr>
          <p:cNvSpPr txBox="1"/>
          <p:nvPr/>
        </p:nvSpPr>
        <p:spPr>
          <a:xfrm>
            <a:off x="2393092" y="5856532"/>
            <a:ext cx="7405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kern="0" dirty="0">
                <a:latin typeface="+mj-lt"/>
              </a:rPr>
              <a:t>Is your company a leader in diversity?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932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A8F6CDE-4AB8-4457-9C87-F1CF7C0F78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362" t="2699" r="3559" b="2128"/>
          <a:stretch/>
        </p:blipFill>
        <p:spPr>
          <a:xfrm>
            <a:off x="7160367" y="3862234"/>
            <a:ext cx="4535870" cy="259565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EFBA18-09EF-4F99-A44C-2BEA3E9434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5" t="8476" r="9421" b="10253"/>
          <a:stretch/>
        </p:blipFill>
        <p:spPr>
          <a:xfrm>
            <a:off x="174236" y="800141"/>
            <a:ext cx="6712752" cy="380584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38DEB66-560F-459B-A47A-74131EBDA64C}"/>
              </a:ext>
            </a:extLst>
          </p:cNvPr>
          <p:cNvSpPr txBox="1"/>
          <p:nvPr/>
        </p:nvSpPr>
        <p:spPr>
          <a:xfrm>
            <a:off x="6945356" y="884501"/>
            <a:ext cx="516635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ea typeface="Intel Clear Pro" panose="020B0804020202060201" pitchFamily="34" charset="0"/>
                <a:cs typeface="Intel Clear Pro" panose="020B0804020202060201" pitchFamily="34" charset="0"/>
              </a:rPr>
              <a:t>Faith/Belief Inclusion</a:t>
            </a:r>
          </a:p>
          <a:p>
            <a:r>
              <a:rPr lang="en-US" sz="2400" b="1" i="1" dirty="0">
                <a:solidFill>
                  <a:schemeClr val="tx2"/>
                </a:solidFill>
                <a:ea typeface="Intel Clear Pro" panose="020B0804020202060201" pitchFamily="34" charset="0"/>
                <a:cs typeface="Intel Clear Pro" panose="020B0804020202060201" pitchFamily="34" charset="0"/>
              </a:rPr>
              <a:t>Intel #1 in Fortune 100, 25yrs+</a:t>
            </a:r>
          </a:p>
          <a:p>
            <a:r>
              <a:rPr lang="en-US" sz="1600" i="1" dirty="0">
                <a:solidFill>
                  <a:schemeClr val="tx2"/>
                </a:solidFill>
                <a:ea typeface="Intel Clear Pro" panose="020B0804020202060201" pitchFamily="34" charset="0"/>
                <a:cs typeface="Intel Clear Pro" panose="020B0804020202060201" pitchFamily="34" charset="0"/>
              </a:rPr>
              <a:t>Atheist, Baha’i, Christian, Hindu, Jewish, Muslim, Sikh</a:t>
            </a:r>
          </a:p>
          <a:p>
            <a:endParaRPr lang="en-US" sz="1600" i="1" dirty="0">
              <a:solidFill>
                <a:schemeClr val="tx2"/>
              </a:solidFill>
              <a:ea typeface="Intel Clear Pro" panose="020B0804020202060201" pitchFamily="34" charset="0"/>
              <a:cs typeface="Intel Clear Pro" panose="020B0804020202060201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332A04-82E2-43E6-8DDA-C9968CB40D93}"/>
              </a:ext>
            </a:extLst>
          </p:cNvPr>
          <p:cNvSpPr txBox="1"/>
          <p:nvPr/>
        </p:nvSpPr>
        <p:spPr>
          <a:xfrm>
            <a:off x="7242598" y="6457890"/>
            <a:ext cx="48211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ea typeface="Intel Clear Pro" panose="020B0804020202060201" pitchFamily="34" charset="0"/>
                <a:cs typeface="Intel Clear Pro" panose="020B0804020202060201" pitchFamily="34" charset="0"/>
              </a:rPr>
              <a:t>Racial/Ethnic Unity, 6yrs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173CDD-C0AD-405D-AA6A-689BF6468557}"/>
              </a:ext>
            </a:extLst>
          </p:cNvPr>
          <p:cNvSpPr txBox="1"/>
          <p:nvPr/>
        </p:nvSpPr>
        <p:spPr>
          <a:xfrm>
            <a:off x="279981" y="159019"/>
            <a:ext cx="11783803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sym typeface="Helvetica Neue"/>
              </a:rPr>
              <a:t>Example: Intel </a:t>
            </a:r>
            <a:r>
              <a:rPr lang="en-US" sz="3200" dirty="0">
                <a:solidFill>
                  <a:schemeClr val="tx2"/>
                </a:solidFill>
                <a:sym typeface="Helvetica Neue"/>
              </a:rPr>
              <a:t>is a Leader in Faith/Belief Inclusion</a:t>
            </a:r>
            <a:endParaRPr kumimoji="0" lang="en-US" sz="3200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sym typeface="Helvetica Neue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92F3AE-947C-4D81-B2C3-D680FC83515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127" y="4682126"/>
            <a:ext cx="3467862" cy="204269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60D45A-5396-4FB9-A85C-3337F906F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320" y="4671168"/>
            <a:ext cx="3210594" cy="205365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AFC873-3F70-F3BC-1AB9-2C1DDD2986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0366" y="2317869"/>
            <a:ext cx="2648185" cy="13928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EF1EB7-5AD5-2F32-A07C-92C5AC2F5FCB}"/>
              </a:ext>
            </a:extLst>
          </p:cNvPr>
          <p:cNvSpPr txBox="1"/>
          <p:nvPr/>
        </p:nvSpPr>
        <p:spPr>
          <a:xfrm>
            <a:off x="9718158" y="2428866"/>
            <a:ext cx="247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Intel won the Cross-Faith ERG award at the EMRGE Leadership Summit in 2022</a:t>
            </a:r>
          </a:p>
        </p:txBody>
      </p:sp>
    </p:spTree>
    <p:extLst>
      <p:ext uri="{BB962C8B-B14F-4D97-AF65-F5344CB8AC3E}">
        <p14:creationId xmlns:p14="http://schemas.microsoft.com/office/powerpoint/2010/main" val="105063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747B5-52E4-566F-B9F0-D5CA249D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623E70-5E3A-65AC-5171-03790D90E5E4}"/>
              </a:ext>
            </a:extLst>
          </p:cNvPr>
          <p:cNvSpPr txBox="1">
            <a:spLocks/>
          </p:cNvSpPr>
          <p:nvPr/>
        </p:nvSpPr>
        <p:spPr>
          <a:xfrm>
            <a:off x="483073" y="1747637"/>
            <a:ext cx="3973519" cy="1284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solidFill>
                  <a:schemeClr val="tx1"/>
                </a:solidFill>
                <a:latin typeface="+mn-lt"/>
                <a:ea typeface="+mn-ea"/>
                <a:cs typeface="Intel Clear" panose="020B0604020203020204" pitchFamily="34" charset="0"/>
              </a:rPr>
              <a:t>ecruiting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314A5D-218A-29D2-97E9-B7BD12D7A153}"/>
              </a:ext>
            </a:extLst>
          </p:cNvPr>
          <p:cNvSpPr txBox="1">
            <a:spLocks/>
          </p:cNvSpPr>
          <p:nvPr/>
        </p:nvSpPr>
        <p:spPr>
          <a:xfrm>
            <a:off x="483073" y="2744202"/>
            <a:ext cx="3973519" cy="1508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solidFill>
                  <a:schemeClr val="tx1"/>
                </a:solidFill>
                <a:latin typeface="+mn-lt"/>
                <a:ea typeface="+mn-ea"/>
                <a:cs typeface="Intel Clear" panose="020B0604020203020204" pitchFamily="34" charset="0"/>
              </a:rPr>
              <a:t>etention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74A23C-2A17-F26B-1A30-9AE1C7C105E7}"/>
              </a:ext>
            </a:extLst>
          </p:cNvPr>
          <p:cNvSpPr txBox="1">
            <a:spLocks/>
          </p:cNvSpPr>
          <p:nvPr/>
        </p:nvSpPr>
        <p:spPr>
          <a:xfrm>
            <a:off x="483073" y="3846977"/>
            <a:ext cx="3973519" cy="143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0" rIns="0" bIns="0" rtlCol="0">
            <a:noAutofit/>
          </a:bodyPr>
          <a:lstStyle>
            <a:lvl1pPr marL="228600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1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347663" lvl="2" indent="0" defTabSz="609585" rtl="0">
              <a:lnSpc>
                <a:spcPct val="15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ea typeface="+mn-ea"/>
                <a:cs typeface="Intel Clear" panose="020B0604020203020204" pitchFamily="34" charset="0"/>
              </a:rPr>
              <a:t>R</a:t>
            </a:r>
            <a:r>
              <a:rPr lang="en-US" sz="4400" b="1" kern="1200" dirty="0">
                <a:solidFill>
                  <a:schemeClr val="tx1"/>
                </a:solidFill>
                <a:latin typeface="+mn-lt"/>
                <a:ea typeface="+mn-ea"/>
                <a:cs typeface="Intel Clear" panose="020B0604020203020204" pitchFamily="34" charset="0"/>
              </a:rPr>
              <a:t>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2216E4-073E-666E-F36D-2B3887B559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4" t="-1644" r="1743" b="1644"/>
          <a:stretch/>
        </p:blipFill>
        <p:spPr>
          <a:xfrm>
            <a:off x="7956187" y="170195"/>
            <a:ext cx="3959315" cy="1577442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6ED544FE-D9E1-476B-01B2-AAA8149ABD1D}"/>
              </a:ext>
            </a:extLst>
          </p:cNvPr>
          <p:cNvSpPr txBox="1">
            <a:spLocks/>
          </p:cNvSpPr>
          <p:nvPr/>
        </p:nvSpPr>
        <p:spPr>
          <a:xfrm>
            <a:off x="317393" y="308777"/>
            <a:ext cx="10782972" cy="544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tx2"/>
                </a:solidFill>
                <a:uFillTx/>
                <a:latin typeface="Intel Clear"/>
                <a:ea typeface="Intel Clear Light" panose="020B0404020203020204" pitchFamily="34" charset="0"/>
                <a:cs typeface="Intel Clear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sz="3600" b="1" kern="0" dirty="0">
                <a:latin typeface="+mj-lt"/>
              </a:rPr>
              <a:t>Value to Companies – The Three “R’s”</a:t>
            </a:r>
            <a:endParaRPr lang="en-US" sz="3600" b="1" u="sng" kern="0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D33DE6-E9D1-AD5B-D74D-97602EAA9F0E}"/>
              </a:ext>
            </a:extLst>
          </p:cNvPr>
          <p:cNvSpPr txBox="1"/>
          <p:nvPr/>
        </p:nvSpPr>
        <p:spPr>
          <a:xfrm>
            <a:off x="4861305" y="2268907"/>
            <a:ext cx="5245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Having Faith ERGs improves recruiting.</a:t>
            </a:r>
          </a:p>
          <a:p>
            <a:r>
              <a:rPr lang="en-US" dirty="0"/>
              <a:t>Employees seek out places where they are welcomed.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36EFC5-6539-4D82-E915-369C767FAD4D}"/>
              </a:ext>
            </a:extLst>
          </p:cNvPr>
          <p:cNvSpPr txBox="1"/>
          <p:nvPr/>
        </p:nvSpPr>
        <p:spPr>
          <a:xfrm>
            <a:off x="4861305" y="3092593"/>
            <a:ext cx="7054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People STAY – when they are welcomed and have friendships!</a:t>
            </a:r>
          </a:p>
          <a:p>
            <a:r>
              <a:rPr lang="en-US" i="1" dirty="0"/>
              <a:t>“Even though I received 2 better job offers from big companies,</a:t>
            </a:r>
          </a:p>
          <a:p>
            <a:r>
              <a:rPr lang="en-US" i="1" dirty="0"/>
              <a:t>I am not leaving here.  They do not have any Faith groups, here we do!”</a:t>
            </a:r>
          </a:p>
          <a:p>
            <a:pPr marL="115888" indent="-115888" algn="r"/>
            <a:r>
              <a:rPr lang="en-US" i="1" dirty="0"/>
              <a:t>- </a:t>
            </a:r>
            <a:r>
              <a:rPr lang="en-US" i="1" dirty="0" err="1"/>
              <a:t>Druiz</a:t>
            </a:r>
            <a:r>
              <a:rPr lang="en-US" i="1" dirty="0"/>
              <a:t> Employee at Intel Corporation, in Israel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5AF8A-70F7-DF12-AD13-5E1FE7542A2C}"/>
              </a:ext>
            </a:extLst>
          </p:cNvPr>
          <p:cNvSpPr txBox="1"/>
          <p:nvPr/>
        </p:nvSpPr>
        <p:spPr>
          <a:xfrm>
            <a:off x="4861305" y="4428942"/>
            <a:ext cx="6996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Results.  The best teams are Authentic teams!</a:t>
            </a:r>
          </a:p>
          <a:p>
            <a:r>
              <a:rPr lang="en-US" dirty="0"/>
              <a:t>People want to be heard, seen.  Agreement is secondary.  Teams that can be real, can solve problems better and more aggressively – as the foundation of trust is there.</a:t>
            </a:r>
          </a:p>
        </p:txBody>
      </p:sp>
    </p:spTree>
    <p:extLst>
      <p:ext uri="{BB962C8B-B14F-4D97-AF65-F5344CB8AC3E}">
        <p14:creationId xmlns:p14="http://schemas.microsoft.com/office/powerpoint/2010/main" val="3824844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riding a wave on a surfboard in the ocean&#10;&#10;Description automatically generated">
            <a:extLst>
              <a:ext uri="{FF2B5EF4-FFF2-40B4-BE49-F238E27FC236}">
                <a16:creationId xmlns:a16="http://schemas.microsoft.com/office/drawing/2014/main" id="{539DF1D5-4E62-45FD-9A59-DE649F2E09F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F39CB3-71C0-47A7-8269-3F9AC0D8C812}"/>
              </a:ext>
            </a:extLst>
          </p:cNvPr>
          <p:cNvSpPr txBox="1"/>
          <p:nvPr/>
        </p:nvSpPr>
        <p:spPr>
          <a:xfrm>
            <a:off x="9501589" y="11211944"/>
            <a:ext cx="22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pngall.com/globe-pn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A8144E-7EFD-4229-A174-363099E8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C962-C112-4B32-B567-CDA5F01CEDA1}" type="slidenum">
              <a:rPr lang="en-US" smtClean="0"/>
              <a:t>7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D89AA-BA2F-6D2D-8B07-EC574201132D}"/>
              </a:ext>
            </a:extLst>
          </p:cNvPr>
          <p:cNvSpPr txBox="1">
            <a:spLocks/>
          </p:cNvSpPr>
          <p:nvPr/>
        </p:nvSpPr>
        <p:spPr>
          <a:xfrm>
            <a:off x="1279262" y="4785369"/>
            <a:ext cx="9633475" cy="2072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400" b="1" i="1" dirty="0">
                <a:solidFill>
                  <a:schemeClr val="bg1"/>
                </a:solidFill>
              </a:rPr>
              <a:t>The wave may look big… but surfing it is GLORIOUS!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US" sz="700" dirty="0">
              <a:solidFill>
                <a:schemeClr val="bg1"/>
              </a:solidFill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sz="1800" dirty="0">
                <a:solidFill>
                  <a:schemeClr val="bg1"/>
                </a:solidFill>
              </a:rPr>
              <a:t>Truly… best part of my career is caring about people at work.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1800" dirty="0">
                <a:solidFill>
                  <a:schemeClr val="bg1"/>
                </a:solidFill>
              </a:rPr>
              <a:t>Reach out!  We are here to help you.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1800" dirty="0">
                <a:solidFill>
                  <a:schemeClr val="bg1"/>
                </a:solidFill>
              </a:rPr>
              <a:t>Craig Carter and The Courageous Third team  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1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craig.carter@courageousthird.org</a:t>
            </a:r>
            <a:r>
              <a:rPr lang="en-US" sz="1800" dirty="0">
                <a:solidFill>
                  <a:schemeClr val="bg1"/>
                </a:solidFill>
              </a:rPr>
              <a:t>   |   </a:t>
            </a:r>
            <a:r>
              <a:rPr lang="en-US" sz="18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www.CourageousThird.org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26FDF6-740B-6D5C-3250-D668A5B4B9EF}"/>
              </a:ext>
            </a:extLst>
          </p:cNvPr>
          <p:cNvCxnSpPr/>
          <p:nvPr/>
        </p:nvCxnSpPr>
        <p:spPr>
          <a:xfrm>
            <a:off x="667265" y="5272213"/>
            <a:ext cx="108574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99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A1140AA0BCAA48B10C949524ADF3F1" ma:contentTypeVersion="14" ma:contentTypeDescription="Create a new document." ma:contentTypeScope="" ma:versionID="663ec3e488bfe13efcd74eadcd2c231b">
  <xsd:schema xmlns:xsd="http://www.w3.org/2001/XMLSchema" xmlns:xs="http://www.w3.org/2001/XMLSchema" xmlns:p="http://schemas.microsoft.com/office/2006/metadata/properties" xmlns:ns3="2e34a219-c1bf-49ec-91c6-f7d6d86bfc83" xmlns:ns4="1afe5a84-4ea9-42f0-9f96-05aa6f8dcb14" targetNamespace="http://schemas.microsoft.com/office/2006/metadata/properties" ma:root="true" ma:fieldsID="c3b06c0373a1e9aa27bffe36ee8be788" ns3:_="" ns4:_="">
    <xsd:import namespace="2e34a219-c1bf-49ec-91c6-f7d6d86bfc83"/>
    <xsd:import namespace="1afe5a84-4ea9-42f0-9f96-05aa6f8dcb1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4a219-c1bf-49ec-91c6-f7d6d86bfc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fe5a84-4ea9-42f0-9f96-05aa6f8dcb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273EC9-9DC8-484B-A1F8-71A7F4D288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532357-7A3D-4098-9657-05500850CBFB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2e34a219-c1bf-49ec-91c6-f7d6d86bfc83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1afe5a84-4ea9-42f0-9f96-05aa6f8dcb1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1E567A5-802A-4BB6-85D5-E2E2B64E21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34a219-c1bf-49ec-91c6-f7d6d86bfc83"/>
    <ds:schemaRef ds:uri="1afe5a84-4ea9-42f0-9f96-05aa6f8dcb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9882</TotalTime>
  <Words>617</Words>
  <Application>Microsoft Office PowerPoint</Application>
  <PresentationFormat>Widescreen</PresentationFormat>
  <Paragraphs>92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Baskerville Old Face</vt:lpstr>
      <vt:lpstr>Calibri</vt:lpstr>
      <vt:lpstr>Calibri Light</vt:lpstr>
      <vt:lpstr>Helvetica Neue</vt:lpstr>
      <vt:lpstr>Helvetica Neue Medium</vt:lpstr>
      <vt:lpstr>Intel Clear</vt:lpstr>
      <vt:lpstr>Intel Clear Pro</vt:lpstr>
      <vt:lpstr>Office Theme</vt:lpstr>
      <vt:lpstr>Reflecting God’s Love @Work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Carter, Craig M</dc:creator>
  <cp:lastModifiedBy>Kirsten Connell</cp:lastModifiedBy>
  <cp:revision>566</cp:revision>
  <cp:lastPrinted>2023-03-10T04:01:25Z</cp:lastPrinted>
  <dcterms:created xsi:type="dcterms:W3CDTF">2021-08-03T20:08:59Z</dcterms:created>
  <dcterms:modified xsi:type="dcterms:W3CDTF">2024-05-21T19:18:00Z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0x010100FFA1140AA0BCAA48B10C949524ADF3F1</vt:lpwstr>
  </property>
</Properties>
</file>