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98" r:id="rId3"/>
    <p:sldId id="303" r:id="rId4"/>
    <p:sldId id="296" r:id="rId5"/>
    <p:sldId id="299" r:id="rId6"/>
    <p:sldId id="304" r:id="rId7"/>
    <p:sldId id="306" r:id="rId8"/>
    <p:sldId id="308" r:id="rId9"/>
    <p:sldId id="297" r:id="rId10"/>
    <p:sldId id="257" r:id="rId11"/>
    <p:sldId id="309" r:id="rId12"/>
    <p:sldId id="287" r:id="rId13"/>
    <p:sldId id="293" r:id="rId14"/>
    <p:sldId id="292" r:id="rId15"/>
    <p:sldId id="300" r:id="rId16"/>
    <p:sldId id="256" r:id="rId17"/>
    <p:sldId id="305" r:id="rId18"/>
    <p:sldId id="307" r:id="rId19"/>
    <p:sldId id="2134095650" r:id="rId20"/>
    <p:sldId id="213409564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6" autoAdjust="0"/>
    <p:restoredTop sz="94660"/>
  </p:normalViewPr>
  <p:slideViewPr>
    <p:cSldViewPr snapToGrid="0">
      <p:cViewPr varScale="1">
        <p:scale>
          <a:sx n="58" d="100"/>
          <a:sy n="58" d="100"/>
        </p:scale>
        <p:origin x="606" y="66"/>
      </p:cViewPr>
      <p:guideLst/>
    </p:cSldViewPr>
  </p:slideViewPr>
  <p:notesTextViewPr>
    <p:cViewPr>
      <p:scale>
        <a:sx n="3" d="2"/>
        <a:sy n="3" d="2"/>
      </p:scale>
      <p:origin x="0" y="0"/>
    </p:cViewPr>
  </p:notesTextViewPr>
  <p:sorterViewPr>
    <p:cViewPr>
      <p:scale>
        <a:sx n="130" d="100"/>
        <a:sy n="130" d="100"/>
      </p:scale>
      <p:origin x="0" y="-21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BBFE-1CCA-AA25-35EF-4A93CB3F0B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01C1B5-D811-5F41-6630-94D4C9A29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D18191-DD14-89AD-1D47-E1A5AC440E6B}"/>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A486633C-EAA7-88CF-D669-C50051C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8003-D675-DAFA-8706-8ED2451269E1}"/>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7717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DC68-B5AD-64F6-10A6-F39D7D469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FFD91-B488-0E85-B435-450D391F1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210DE-8944-5E36-B4BE-DB78493F9313}"/>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3C8B5925-16F0-09F8-BE25-F3973451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75E21-82FD-963E-4821-D75E408A32F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60996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CF7A-1815-9EF9-18C5-3C5B11F9A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DBED5-D466-8B89-2430-F3B76BEF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04B19-765F-78C4-A354-57C83B6F188D}"/>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5788675E-6B41-A692-9278-875FBFEA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F1AB8-042F-3C17-AC7A-13E25ED738A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41335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1E2-04B0-C253-8954-E2FFE4733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95DB-2498-8C04-49F8-F0A4A1DE9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AA3A43-F31D-0624-B044-ED331D850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3889AC-A32E-BC68-C0E8-B80DD9332D98}"/>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6" name="Footer Placeholder 5">
            <a:extLst>
              <a:ext uri="{FF2B5EF4-FFF2-40B4-BE49-F238E27FC236}">
                <a16:creationId xmlns:a16="http://schemas.microsoft.com/office/drawing/2014/main" id="{7E703D4A-1F9D-0C58-E4AA-68FA80919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721F-DB12-C43C-09F0-E45EF12F29B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027338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76A-71DD-4FF2-D1FC-26B87D7C5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B992C-04EE-3A5D-44BF-4E3FE86BA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60466-8C97-3FFE-D4F9-96535561BF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4DDA45-90D2-94A7-A176-CAA9BD21E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F1ADB-4E2A-D999-CEC4-4B80F1BB8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DE993-EAF8-D1A3-D663-3198350B089C}"/>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8" name="Footer Placeholder 7">
            <a:extLst>
              <a:ext uri="{FF2B5EF4-FFF2-40B4-BE49-F238E27FC236}">
                <a16:creationId xmlns:a16="http://schemas.microsoft.com/office/drawing/2014/main" id="{2CCD48C0-6FC0-0D85-15C4-ABA95AB3E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6736B1-8AC9-ADB9-4E77-20272234F3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0035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F4DE-ACEF-8CDA-F235-BB5C768336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79057-CB87-AEE2-5D77-3ED5D6C2608E}"/>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4" name="Footer Placeholder 3">
            <a:extLst>
              <a:ext uri="{FF2B5EF4-FFF2-40B4-BE49-F238E27FC236}">
                <a16:creationId xmlns:a16="http://schemas.microsoft.com/office/drawing/2014/main" id="{D7A8BCE2-80AD-2930-F17D-2171AAF8E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C3094E-68C4-3C6E-6E59-AFD760029B7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9993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A31B1-DF0F-921F-923C-3A0AA094D302}"/>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3" name="Footer Placeholder 2">
            <a:extLst>
              <a:ext uri="{FF2B5EF4-FFF2-40B4-BE49-F238E27FC236}">
                <a16:creationId xmlns:a16="http://schemas.microsoft.com/office/drawing/2014/main" id="{E606C439-4D6E-6D6D-5384-C149A4A7E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140CE-8334-5737-D06A-8149238881F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80082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42B4-03DA-3FB1-246D-3D79D5B9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8BBF4-0536-8DF5-73BF-741665434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42378B-2C74-76F2-7A40-2F8AE3C64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F1345-4812-EBB7-7E6A-B373410B7C10}"/>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6" name="Footer Placeholder 5">
            <a:extLst>
              <a:ext uri="{FF2B5EF4-FFF2-40B4-BE49-F238E27FC236}">
                <a16:creationId xmlns:a16="http://schemas.microsoft.com/office/drawing/2014/main" id="{F21D00C2-6165-A1B6-64F9-1E6CE3DE6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25F6C-A834-2B2D-8B42-604B10D8DE4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138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B41-BED7-F549-C654-771D223DC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E8744-204E-2594-06F6-F2DE2F1FD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35517-742E-EE00-465D-745F1EA3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0290-020B-3DB3-AC18-97BE6B2C4B76}"/>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6" name="Footer Placeholder 5">
            <a:extLst>
              <a:ext uri="{FF2B5EF4-FFF2-40B4-BE49-F238E27FC236}">
                <a16:creationId xmlns:a16="http://schemas.microsoft.com/office/drawing/2014/main" id="{26CD8035-733D-E403-D668-EECC80719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0B861-2E33-2478-AE5E-32B87F232FAD}"/>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60383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DB8E-1BBE-FB02-B972-5CD9941087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DE65-732F-707E-BFE4-76DDD07DF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08A0-5F1F-128F-6055-060AA984CBD7}"/>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575778D7-02AF-DC4C-1DB5-A19A108BF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FC66-9D66-E5EC-D599-338816361A8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10330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35277-7AE9-257C-9BA9-D11A46331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41D57C-E47B-3764-88B7-F6CA18C33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53678-B1ED-BA8D-90E1-190D0294D90D}"/>
              </a:ext>
            </a:extLst>
          </p:cNvPr>
          <p:cNvSpPr>
            <a:spLocks noGrp="1"/>
          </p:cNvSpPr>
          <p:nvPr>
            <p:ph type="dt" sz="half" idx="10"/>
          </p:nvPr>
        </p:nvSpPr>
        <p:spPr/>
        <p:txBody>
          <a:body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09A92579-2D38-3027-5837-96AB182E7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5D856-072D-BD01-6733-55A5E5FDC8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4212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456B9A-B7A6-2FD0-9229-66345A4F8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C89F1-8016-DBB0-256D-B002FEE5A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0DCC0-555E-FA00-DB3B-338E1E6A0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59286-B79E-4DFD-B1C6-06B4D390DBB2}" type="datetimeFigureOut">
              <a:rPr lang="en-US" smtClean="0"/>
              <a:t>12/26/2023</a:t>
            </a:fld>
            <a:endParaRPr lang="en-US"/>
          </a:p>
        </p:txBody>
      </p:sp>
      <p:sp>
        <p:nvSpPr>
          <p:cNvPr id="5" name="Footer Placeholder 4">
            <a:extLst>
              <a:ext uri="{FF2B5EF4-FFF2-40B4-BE49-F238E27FC236}">
                <a16:creationId xmlns:a16="http://schemas.microsoft.com/office/drawing/2014/main" id="{081F6157-4BBB-612C-625E-BE1CB4CBD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B0DB6-499F-13E1-08D4-B519D43D7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B2F5-EC84-488F-A75B-3861E410D432}" type="slidenum">
              <a:rPr lang="en-US" smtClean="0"/>
              <a:t>‹#›</a:t>
            </a:fld>
            <a:endParaRPr lang="en-US"/>
          </a:p>
        </p:txBody>
      </p:sp>
    </p:spTree>
    <p:extLst>
      <p:ext uri="{BB962C8B-B14F-4D97-AF65-F5344CB8AC3E}">
        <p14:creationId xmlns:p14="http://schemas.microsoft.com/office/powerpoint/2010/main" val="244183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ngall.com/globe-png" TargetMode="External"/><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276999"/>
          </a:xfrm>
          <a:prstGeom prst="rect">
            <a:avLst/>
          </a:prstGeom>
          <a:noFill/>
        </p:spPr>
        <p:txBody>
          <a:bodyPr wrap="square" rtlCol="0">
            <a:spAutoFit/>
          </a:bodyPr>
          <a:lstStyle/>
          <a:p>
            <a:pPr algn="r"/>
            <a:r>
              <a:rPr lang="en-US" sz="1200" dirty="0">
                <a:solidFill>
                  <a:schemeClr val="bg1"/>
                </a:solidFill>
                <a:effectLst>
                  <a:outerShdw blurRad="38100" dist="38100" dir="2700000" algn="tl">
                    <a:srgbClr val="000000">
                      <a:alpha val="43137"/>
                    </a:srgbClr>
                  </a:outerShdw>
                </a:effectLst>
              </a:rPr>
              <a:t>Sea of Galilee at Sunrise - June 8, 2023</a:t>
            </a:r>
          </a:p>
        </p:txBody>
      </p:sp>
      <p:grpSp>
        <p:nvGrpSpPr>
          <p:cNvPr id="9" name="Group 8">
            <a:extLst>
              <a:ext uri="{FF2B5EF4-FFF2-40B4-BE49-F238E27FC236}">
                <a16:creationId xmlns:a16="http://schemas.microsoft.com/office/drawing/2014/main" id="{537B5A97-E795-2FB5-9EB7-920DA69E63CE}"/>
              </a:ext>
            </a:extLst>
          </p:cNvPr>
          <p:cNvGrpSpPr/>
          <p:nvPr/>
        </p:nvGrpSpPr>
        <p:grpSpPr>
          <a:xfrm>
            <a:off x="118874" y="283372"/>
            <a:ext cx="8333585" cy="2037004"/>
            <a:chOff x="118874" y="283372"/>
            <a:chExt cx="8333585" cy="2037004"/>
          </a:xfrm>
        </p:grpSpPr>
        <p:sp>
          <p:nvSpPr>
            <p:cNvPr id="3" name="TextBox 2">
              <a:extLst>
                <a:ext uri="{FF2B5EF4-FFF2-40B4-BE49-F238E27FC236}">
                  <a16:creationId xmlns:a16="http://schemas.microsoft.com/office/drawing/2014/main" id="{97BA138D-A51C-5372-1013-16240C02D664}"/>
                </a:ext>
              </a:extLst>
            </p:cNvPr>
            <p:cNvSpPr txBox="1"/>
            <p:nvPr/>
          </p:nvSpPr>
          <p:spPr>
            <a:xfrm>
              <a:off x="118874" y="283372"/>
              <a:ext cx="7759746" cy="553998"/>
            </a:xfrm>
            <a:prstGeom prst="rect">
              <a:avLst/>
            </a:prstGeom>
            <a:noFill/>
          </p:spPr>
          <p:txBody>
            <a:bodyPr wrap="square">
              <a:spAutoFit/>
            </a:bodyPr>
            <a:lstStyle/>
            <a:p>
              <a:r>
                <a:rPr lang="en-US" sz="2800" b="1" i="0" dirty="0">
                  <a:solidFill>
                    <a:schemeClr val="bg1"/>
                  </a:solidFill>
                  <a:effectLst>
                    <a:outerShdw blurRad="38100" dist="38100" dir="2700000" algn="tl">
                      <a:srgbClr val="000000">
                        <a:alpha val="43137"/>
                      </a:srgbClr>
                    </a:outerShdw>
                  </a:effectLst>
                  <a:latin typeface="DM Sans" pitchFamily="2" charset="0"/>
                </a:rPr>
                <a:t> </a:t>
              </a:r>
              <a:r>
                <a:rPr lang="en-US" sz="3000" b="1" i="0" dirty="0">
                  <a:solidFill>
                    <a:schemeClr val="bg1"/>
                  </a:solidFill>
                  <a:effectLst>
                    <a:outerShdw blurRad="38100" dist="38100" dir="2700000" algn="tl">
                      <a:srgbClr val="000000">
                        <a:alpha val="43137"/>
                      </a:srgbClr>
                    </a:outerShdw>
                  </a:effectLst>
                  <a:latin typeface="DM Sans" pitchFamily="2" charset="0"/>
                </a:rPr>
                <a:t>Welcome to: MARKETPLACE PRAYER!</a:t>
              </a:r>
              <a:endParaRPr lang="en-US" sz="3000" b="1"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3523E48C-8DE7-A0B0-B1EB-AD1A2A87C2BD}"/>
                </a:ext>
              </a:extLst>
            </p:cNvPr>
            <p:cNvSpPr txBox="1"/>
            <p:nvPr/>
          </p:nvSpPr>
          <p:spPr>
            <a:xfrm>
              <a:off x="118874" y="689160"/>
              <a:ext cx="8333585" cy="1631216"/>
            </a:xfrm>
            <a:prstGeom prst="rect">
              <a:avLst/>
            </a:prstGeom>
            <a:noFill/>
          </p:spPr>
          <p:txBody>
            <a:bodyPr wrap="square">
              <a:spAutoFit/>
            </a:bodyPr>
            <a:lstStyle/>
            <a:p>
              <a:pPr marL="230188" indent="-230188">
                <a:buFont typeface="Arial" panose="020B0604020202020204" pitchFamily="34" charset="0"/>
                <a:buChar char="•"/>
              </a:pPr>
              <a:r>
                <a:rPr lang="en-US" sz="2000" i="0" dirty="0">
                  <a:solidFill>
                    <a:schemeClr val="bg1"/>
                  </a:solidFill>
                  <a:effectLst>
                    <a:outerShdw blurRad="38100" dist="38100" dir="2700000" algn="tl">
                      <a:srgbClr val="000000">
                        <a:alpha val="43137"/>
                      </a:srgbClr>
                    </a:outerShdw>
                  </a:effectLst>
                  <a:latin typeface="DM Sans" pitchFamily="2" charset="0"/>
                </a:rPr>
                <a:t>All prayer is focused on the marketplace, people at work</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No politics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Avoid putting down different parts of Christian traditions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No thinking small… </a:t>
              </a:r>
              <a:r>
                <a:rPr lang="en-US" sz="2000" dirty="0">
                  <a:solidFill>
                    <a:schemeClr val="bg1"/>
                  </a:solidFill>
                  <a:effectLst>
                    <a:outerShdw blurRad="38100" dist="38100" dir="2700000" algn="tl">
                      <a:srgbClr val="000000">
                        <a:alpha val="43137"/>
                      </a:srgbClr>
                    </a:outerShdw>
                  </a:effectLst>
                  <a:latin typeface="DM Sans" pitchFamily="2" charset="0"/>
                  <a:sym typeface="Wingdings" panose="05000000000000000000" pitchFamily="2" charset="2"/>
                </a:rPr>
                <a:t></a:t>
              </a:r>
              <a:br>
                <a:rPr lang="en-US" sz="2000" dirty="0">
                  <a:solidFill>
                    <a:schemeClr val="bg1"/>
                  </a:solidFill>
                  <a:effectLst>
                    <a:outerShdw blurRad="38100" dist="38100" dir="2700000" algn="tl">
                      <a:srgbClr val="000000">
                        <a:alpha val="43137"/>
                      </a:srgbClr>
                    </a:outerShdw>
                  </a:effectLst>
                  <a:latin typeface="DM Sans" pitchFamily="2" charset="0"/>
                </a:rPr>
              </a:br>
              <a:r>
                <a:rPr lang="en-US" sz="2000" dirty="0">
                  <a:solidFill>
                    <a:schemeClr val="bg1"/>
                  </a:solidFill>
                  <a:effectLst>
                    <a:outerShdw blurRad="38100" dist="38100" dir="2700000" algn="tl">
                      <a:srgbClr val="000000">
                        <a:alpha val="43137"/>
                      </a:srgbClr>
                    </a:outerShdw>
                  </a:effectLst>
                  <a:latin typeface="DM Sans" pitchFamily="2" charset="0"/>
                </a:rPr>
                <a:t>Our God is a </a:t>
              </a:r>
              <a:r>
                <a:rPr lang="en-US" sz="2000" b="1" dirty="0">
                  <a:solidFill>
                    <a:schemeClr val="bg1"/>
                  </a:solidFill>
                  <a:effectLst>
                    <a:outerShdw blurRad="38100" dist="38100" dir="2700000" algn="tl">
                      <a:srgbClr val="000000">
                        <a:alpha val="43137"/>
                      </a:srgbClr>
                    </a:outerShdw>
                  </a:effectLst>
                  <a:latin typeface="DM Sans" pitchFamily="2" charset="0"/>
                </a:rPr>
                <a:t>BIG</a:t>
              </a:r>
              <a:r>
                <a:rPr lang="en-US" sz="2000" dirty="0">
                  <a:solidFill>
                    <a:schemeClr val="bg1"/>
                  </a:solidFill>
                  <a:effectLst>
                    <a:outerShdw blurRad="38100" dist="38100" dir="2700000" algn="tl">
                      <a:srgbClr val="000000">
                        <a:alpha val="43137"/>
                      </a:srgbClr>
                    </a:outerShdw>
                  </a:effectLst>
                  <a:latin typeface="DM Sans" pitchFamily="2" charset="0"/>
                </a:rPr>
                <a:t> God desiring to change the world with His </a:t>
              </a:r>
              <a:r>
                <a:rPr lang="en-US" sz="2000" b="1" i="1" u="sng" dirty="0">
                  <a:solidFill>
                    <a:srgbClr val="FF0000"/>
                  </a:solidFill>
                  <a:effectLst>
                    <a:outerShdw blurRad="38100" dist="38100" dir="2700000" algn="tl">
                      <a:srgbClr val="000000">
                        <a:alpha val="43137"/>
                      </a:srgbClr>
                    </a:outerShdw>
                  </a:effectLst>
                  <a:latin typeface="DM Sans" pitchFamily="2" charset="0"/>
                </a:rPr>
                <a:t>LOVE</a:t>
              </a:r>
              <a:r>
                <a:rPr lang="en-US" sz="2000" b="1" i="1" dirty="0">
                  <a:solidFill>
                    <a:srgbClr val="FF0000"/>
                  </a:solidFill>
                  <a:effectLst>
                    <a:outerShdw blurRad="38100" dist="38100" dir="2700000" algn="tl">
                      <a:srgbClr val="000000">
                        <a:alpha val="43137"/>
                      </a:srgbClr>
                    </a:outerShdw>
                  </a:effectLst>
                  <a:latin typeface="DM Sans" pitchFamily="2" charset="0"/>
                </a:rPr>
                <a:t>!</a:t>
              </a:r>
              <a:r>
                <a:rPr lang="en-US" sz="2000" dirty="0">
                  <a:solidFill>
                    <a:schemeClr val="bg1"/>
                  </a:solidFill>
                  <a:effectLst>
                    <a:outerShdw blurRad="38100" dist="38100" dir="2700000" algn="tl">
                      <a:srgbClr val="000000">
                        <a:alpha val="43137"/>
                      </a:srgbClr>
                    </a:outerShdw>
                  </a:effectLst>
                  <a:latin typeface="DM Sans" pitchFamily="2" charset="0"/>
                </a:rPr>
                <a:t> </a:t>
              </a:r>
              <a:endParaRPr lang="en-US" sz="2000" dirty="0">
                <a:solidFill>
                  <a:schemeClr val="bg1"/>
                </a:solidFill>
                <a:effectLst>
                  <a:outerShdw blurRad="38100" dist="38100" dir="2700000" algn="tl">
                    <a:srgbClr val="000000">
                      <a:alpha val="43137"/>
                    </a:srgbClr>
                  </a:outerShdw>
                </a:effectLst>
              </a:endParaRPr>
            </a:p>
          </p:txBody>
        </p:sp>
      </p:grpSp>
      <p:sp>
        <p:nvSpPr>
          <p:cNvPr id="6" name="TextBox 5">
            <a:extLst>
              <a:ext uri="{FF2B5EF4-FFF2-40B4-BE49-F238E27FC236}">
                <a16:creationId xmlns:a16="http://schemas.microsoft.com/office/drawing/2014/main" id="{13EB967A-5EB6-6E35-067A-B722EB3E619A}"/>
              </a:ext>
            </a:extLst>
          </p:cNvPr>
          <p:cNvSpPr txBox="1"/>
          <p:nvPr/>
        </p:nvSpPr>
        <p:spPr>
          <a:xfrm>
            <a:off x="118874" y="5698336"/>
            <a:ext cx="11307695" cy="830997"/>
          </a:xfrm>
          <a:prstGeom prst="rect">
            <a:avLst/>
          </a:prstGeom>
          <a:noFill/>
        </p:spPr>
        <p:txBody>
          <a:bodyPr wrap="square">
            <a:spAutoFit/>
          </a:bodyPr>
          <a:lstStyle/>
          <a:p>
            <a:r>
              <a:rPr lang="en-US" sz="2400" b="1" i="1" dirty="0">
                <a:solidFill>
                  <a:schemeClr val="bg1"/>
                </a:solidFill>
                <a:effectLst>
                  <a:outerShdw blurRad="38100" dist="38100" dir="2700000" algn="tl">
                    <a:srgbClr val="000000">
                      <a:alpha val="43137"/>
                    </a:srgbClr>
                  </a:outerShdw>
                </a:effectLst>
              </a:rPr>
              <a:t>COURAGE </a:t>
            </a:r>
            <a:r>
              <a:rPr lang="en-US" sz="2000" i="1" dirty="0">
                <a:solidFill>
                  <a:schemeClr val="bg1"/>
                </a:solidFill>
                <a:effectLst>
                  <a:outerShdw blurRad="38100" dist="38100" dir="2700000" algn="tl">
                    <a:srgbClr val="000000">
                      <a:alpha val="43137"/>
                    </a:srgbClr>
                  </a:outerShdw>
                </a:effectLst>
              </a:rPr>
              <a:t>= Action in spite of fear</a:t>
            </a:r>
            <a:endParaRPr lang="en-US" sz="2400" i="1" dirty="0">
              <a:solidFill>
                <a:schemeClr val="bg1"/>
              </a:solidFill>
              <a:effectLst>
                <a:outerShdw blurRad="38100" dist="38100" dir="2700000" algn="tl">
                  <a:srgbClr val="000000">
                    <a:alpha val="43137"/>
                  </a:srgbClr>
                </a:outerShdw>
              </a:effectLst>
            </a:endParaRPr>
          </a:p>
          <a:p>
            <a:r>
              <a:rPr lang="en-US" sz="2400" b="1" i="1" dirty="0">
                <a:solidFill>
                  <a:schemeClr val="bg1"/>
                </a:solidFill>
                <a:effectLst>
                  <a:outerShdw blurRad="38100" dist="38100" dir="2700000" algn="tl">
                    <a:srgbClr val="000000">
                      <a:alpha val="43137"/>
                    </a:srgbClr>
                  </a:outerShdw>
                </a:effectLst>
              </a:rPr>
              <a:t>THIRD </a:t>
            </a:r>
            <a:r>
              <a:rPr lang="en-US" sz="2000" i="1" dirty="0">
                <a:solidFill>
                  <a:schemeClr val="bg1"/>
                </a:solidFill>
                <a:effectLst>
                  <a:outerShdw blurRad="38100" dist="38100" dir="2700000" algn="tl">
                    <a:srgbClr val="000000">
                      <a:alpha val="43137"/>
                    </a:srgbClr>
                  </a:outerShdw>
                </a:effectLst>
              </a:rPr>
              <a:t>= Third place in a competition.  God first, Others second, I am </a:t>
            </a:r>
            <a:r>
              <a:rPr lang="en-US" sz="2000" b="1" i="1" dirty="0">
                <a:solidFill>
                  <a:schemeClr val="bg1"/>
                </a:solidFill>
                <a:effectLst>
                  <a:outerShdw blurRad="38100" dist="38100" dir="2700000" algn="tl">
                    <a:srgbClr val="000000">
                      <a:alpha val="43137"/>
                    </a:srgbClr>
                  </a:outerShdw>
                </a:effectLst>
              </a:rPr>
              <a:t>THIRD</a:t>
            </a:r>
            <a:endParaRPr lang="en-US" sz="2400" b="1" i="1" dirty="0">
              <a:solidFill>
                <a:schemeClr val="bg1"/>
              </a:solidFill>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DDF644D9-E419-9C3C-2AEE-63B16C66A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3164" y="-41780"/>
            <a:ext cx="3358836" cy="1173524"/>
          </a:xfrm>
          <a:prstGeom prst="rect">
            <a:avLst/>
          </a:prstGeom>
        </p:spPr>
      </p:pic>
      <p:sp>
        <p:nvSpPr>
          <p:cNvPr id="7" name="TextBox 6">
            <a:extLst>
              <a:ext uri="{FF2B5EF4-FFF2-40B4-BE49-F238E27FC236}">
                <a16:creationId xmlns:a16="http://schemas.microsoft.com/office/drawing/2014/main" id="{A1A983C1-77DD-6F53-9EE3-102DD518A0C1}"/>
              </a:ext>
            </a:extLst>
          </p:cNvPr>
          <p:cNvSpPr txBox="1"/>
          <p:nvPr/>
        </p:nvSpPr>
        <p:spPr>
          <a:xfrm>
            <a:off x="118874" y="3429000"/>
            <a:ext cx="8333585" cy="1323439"/>
          </a:xfrm>
          <a:prstGeom prst="rect">
            <a:avLst/>
          </a:prstGeom>
          <a:noFill/>
        </p:spPr>
        <p:txBody>
          <a:bodyPr wrap="square">
            <a:spAutoFit/>
          </a:bodyPr>
          <a:lstStyle/>
          <a:p>
            <a:r>
              <a:rPr lang="en-US" sz="2000" b="1" dirty="0">
                <a:solidFill>
                  <a:schemeClr val="bg1"/>
                </a:solidFill>
                <a:effectLst>
                  <a:outerShdw blurRad="38100" dist="38100" dir="2700000" algn="tl">
                    <a:srgbClr val="000000">
                      <a:alpha val="43137"/>
                    </a:srgbClr>
                  </a:outerShdw>
                </a:effectLst>
                <a:latin typeface="DM Sans" pitchFamily="2" charset="0"/>
              </a:rPr>
              <a:t>AGENDA:</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Bible Verse/Praise – Open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Listen to God – Quiet Time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Pray for Marketplace – Open (~15min)</a:t>
            </a:r>
            <a:endParaRPr lang="en-U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470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E91A60-D810-57B3-9D8F-56EA19E4AF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A2F0D4D-0ADF-147E-685A-9523097A8A8A}"/>
              </a:ext>
            </a:extLst>
          </p:cNvPr>
          <p:cNvSpPr txBox="1"/>
          <p:nvPr/>
        </p:nvSpPr>
        <p:spPr>
          <a:xfrm>
            <a:off x="761999" y="4706013"/>
            <a:ext cx="10668001" cy="1723549"/>
          </a:xfrm>
          <a:prstGeom prst="rect">
            <a:avLst/>
          </a:prstGeom>
          <a:solidFill>
            <a:schemeClr val="bg2">
              <a:alpha val="82000"/>
            </a:schemeClr>
          </a:solidFill>
        </p:spPr>
        <p:txBody>
          <a:bodyPr wrap="square">
            <a:spAutoFit/>
          </a:bodyPr>
          <a:lstStyle/>
          <a:p>
            <a:pPr algn="ctr"/>
            <a:r>
              <a:rPr lang="en-US" sz="2200" b="0" i="0" dirty="0">
                <a:effectLst>
                  <a:outerShdw blurRad="38100" dist="38100" dir="2700000" algn="tl">
                    <a:srgbClr val="000000">
                      <a:alpha val="43137"/>
                    </a:srgbClr>
                  </a:outerShdw>
                </a:effectLst>
                <a:latin typeface="inherit"/>
              </a:rPr>
              <a:t>Very truly I tell you, whoever believes in me will do the works I have been doing, </a:t>
            </a:r>
            <a:br>
              <a:rPr lang="en-US" sz="2200" b="0" i="0" dirty="0">
                <a:effectLst>
                  <a:outerShdw blurRad="38100" dist="38100" dir="2700000" algn="tl">
                    <a:srgbClr val="000000">
                      <a:alpha val="43137"/>
                    </a:srgbClr>
                  </a:outerShdw>
                </a:effectLst>
                <a:latin typeface="inherit"/>
              </a:rPr>
            </a:br>
            <a:r>
              <a:rPr lang="en-US" sz="2200" b="0" i="0" dirty="0">
                <a:effectLst>
                  <a:outerShdw blurRad="38100" dist="38100" dir="2700000" algn="tl">
                    <a:srgbClr val="000000">
                      <a:alpha val="43137"/>
                    </a:srgbClr>
                  </a:outerShdw>
                </a:effectLst>
                <a:latin typeface="inherit"/>
              </a:rPr>
              <a:t>and they will do even greater things than these, because I am going to the Father.</a:t>
            </a:r>
            <a:r>
              <a:rPr lang="en-US" sz="2200" b="0" i="0" dirty="0">
                <a:effectLst>
                  <a:outerShdw blurRad="38100" dist="38100" dir="2700000" algn="tl">
                    <a:srgbClr val="000000">
                      <a:alpha val="43137"/>
                    </a:srgbClr>
                  </a:outerShdw>
                </a:effectLst>
                <a:latin typeface="DM Sans" pitchFamily="2" charset="0"/>
              </a:rPr>
              <a:t> </a:t>
            </a:r>
          </a:p>
          <a:p>
            <a:pPr algn="ctr"/>
            <a:r>
              <a:rPr lang="en-US" sz="2200" b="0" i="0" dirty="0">
                <a:effectLst>
                  <a:outerShdw blurRad="38100" dist="38100" dir="2700000" algn="tl">
                    <a:srgbClr val="000000">
                      <a:alpha val="43137"/>
                    </a:srgbClr>
                  </a:outerShdw>
                </a:effectLst>
                <a:latin typeface="inherit"/>
              </a:rPr>
              <a:t>And I will do whatever you ask in my name, so that the Father may be glorified in the Son.</a:t>
            </a:r>
            <a:r>
              <a:rPr lang="en-US" sz="2200" b="0" i="0" dirty="0">
                <a:effectLst>
                  <a:outerShdw blurRad="38100" dist="38100" dir="2700000" algn="tl">
                    <a:srgbClr val="000000">
                      <a:alpha val="43137"/>
                    </a:srgbClr>
                  </a:outerShdw>
                </a:effectLst>
                <a:latin typeface="DM Sans" pitchFamily="2" charset="0"/>
              </a:rPr>
              <a:t> </a:t>
            </a:r>
            <a:br>
              <a:rPr lang="en-US" sz="2200" b="0" i="0" dirty="0">
                <a:effectLst>
                  <a:outerShdw blurRad="38100" dist="38100" dir="2700000" algn="tl">
                    <a:srgbClr val="000000">
                      <a:alpha val="43137"/>
                    </a:srgbClr>
                  </a:outerShdw>
                </a:effectLst>
                <a:latin typeface="DM Sans" pitchFamily="2" charset="0"/>
              </a:rPr>
            </a:br>
            <a:r>
              <a:rPr lang="en-US" sz="2200" i="0" dirty="0">
                <a:effectLst>
                  <a:outerShdw blurRad="38100" dist="38100" dir="2700000" algn="tl">
                    <a:srgbClr val="000000">
                      <a:alpha val="43137"/>
                    </a:srgbClr>
                  </a:outerShdw>
                </a:effectLst>
                <a:latin typeface="inherit"/>
              </a:rPr>
              <a:t>You may ask me for anything in my name, and I will do it. </a:t>
            </a:r>
            <a:r>
              <a:rPr lang="en-US" sz="2200" b="1" i="0" dirty="0">
                <a:effectLst>
                  <a:outerShdw blurRad="38100" dist="38100" dir="2700000" algn="tl">
                    <a:srgbClr val="000000">
                      <a:alpha val="43137"/>
                    </a:srgbClr>
                  </a:outerShdw>
                </a:effectLst>
                <a:latin typeface="inherit"/>
              </a:rPr>
              <a:t> </a:t>
            </a:r>
          </a:p>
          <a:p>
            <a:pPr algn="ctr"/>
            <a:r>
              <a:rPr lang="en-US" dirty="0">
                <a:latin typeface="inherit"/>
              </a:rPr>
              <a:t>J</a:t>
            </a:r>
            <a:r>
              <a:rPr lang="en-US" b="0" i="0" dirty="0">
                <a:effectLst/>
                <a:latin typeface="inherit"/>
              </a:rPr>
              <a:t>ohn 14:12-14</a:t>
            </a:r>
            <a:endParaRPr lang="en-US" b="1" i="0" dirty="0">
              <a:effectLst/>
              <a:latin typeface="inherit"/>
            </a:endParaRPr>
          </a:p>
        </p:txBody>
      </p:sp>
      <p:sp>
        <p:nvSpPr>
          <p:cNvPr id="2" name="TextBox 1">
            <a:extLst>
              <a:ext uri="{FF2B5EF4-FFF2-40B4-BE49-F238E27FC236}">
                <a16:creationId xmlns:a16="http://schemas.microsoft.com/office/drawing/2014/main" id="{3AC6CDBD-CB0A-EF39-32ED-336020C4DD48}"/>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Door in Rome Italy – February  2023</a:t>
            </a:r>
          </a:p>
        </p:txBody>
      </p:sp>
    </p:spTree>
    <p:extLst>
      <p:ext uri="{BB962C8B-B14F-4D97-AF65-F5344CB8AC3E}">
        <p14:creationId xmlns:p14="http://schemas.microsoft.com/office/powerpoint/2010/main" val="3427585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6D2297-8E6C-0F37-5715-EFBAA17EC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a:extLst>
              <a:ext uri="{FF2B5EF4-FFF2-40B4-BE49-F238E27FC236}">
                <a16:creationId xmlns:a16="http://schemas.microsoft.com/office/drawing/2014/main" id="{09C85994-C46A-7067-E359-73CEFDC4812A}"/>
              </a:ext>
            </a:extLst>
          </p:cNvPr>
          <p:cNvSpPr txBox="1"/>
          <p:nvPr/>
        </p:nvSpPr>
        <p:spPr>
          <a:xfrm>
            <a:off x="5471531" y="0"/>
            <a:ext cx="6660996" cy="3429000"/>
          </a:xfrm>
          <a:prstGeom prst="rect">
            <a:avLst/>
          </a:prstGeom>
          <a:solidFill>
            <a:schemeClr val="bg2">
              <a:alpha val="92000"/>
            </a:schemeClr>
          </a:solidFill>
          <a:effectLst>
            <a:softEdge rad="63500"/>
          </a:effectLst>
        </p:spPr>
        <p:txBody>
          <a:bodyPr wrap="square" anchor="ctr">
            <a:noAutofit/>
          </a:bodyPr>
          <a:lstStyle/>
          <a:p>
            <a:pPr marL="111125" fontAlgn="base"/>
            <a:r>
              <a:rPr lang="en-US" sz="2000" b="0" i="0" dirty="0">
                <a:solidFill>
                  <a:schemeClr val="tx1">
                    <a:lumMod val="85000"/>
                    <a:lumOff val="15000"/>
                  </a:schemeClr>
                </a:solidFill>
                <a:latin typeface="inherit"/>
              </a:rPr>
              <a:t>Your righteousness, God, reaches to the heavens,</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  you who have done great things.</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Who is like you, God?</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Though you have made me see troubles,</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  many and bitter, you will restore my life again; </a:t>
            </a:r>
          </a:p>
          <a:p>
            <a:pPr marL="111125" fontAlgn="base"/>
            <a:r>
              <a:rPr lang="en-US" sz="2000" b="0" i="0" dirty="0">
                <a:solidFill>
                  <a:schemeClr val="tx1">
                    <a:lumMod val="85000"/>
                    <a:lumOff val="15000"/>
                  </a:schemeClr>
                </a:solidFill>
                <a:latin typeface="inherit"/>
              </a:rPr>
              <a:t>  from the depths of the earth you will again bring me up.</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You will increase my honor and comfort me once more.</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I will praise you with the harp for your faithfulness, my God;</a:t>
            </a:r>
            <a:endParaRPr lang="en-US" sz="2000" b="0" i="0" dirty="0">
              <a:solidFill>
                <a:schemeClr val="tx1">
                  <a:lumMod val="85000"/>
                  <a:lumOff val="15000"/>
                </a:schemeClr>
              </a:solidFill>
              <a:latin typeface="DM Sans" pitchFamily="2" charset="0"/>
            </a:endParaRPr>
          </a:p>
          <a:p>
            <a:pPr marL="111125" fontAlgn="base"/>
            <a:r>
              <a:rPr lang="en-US" sz="2000" b="0" i="0" dirty="0">
                <a:solidFill>
                  <a:schemeClr val="tx1">
                    <a:lumMod val="85000"/>
                    <a:lumOff val="15000"/>
                  </a:schemeClr>
                </a:solidFill>
                <a:latin typeface="inherit"/>
              </a:rPr>
              <a:t>I will sing praise to you with the lyre, Holy One of Israel.</a:t>
            </a:r>
          </a:p>
          <a:p>
            <a:pPr marL="111125" fontAlgn="base"/>
            <a:r>
              <a:rPr lang="en-US" sz="2000" b="0" i="0" dirty="0">
                <a:solidFill>
                  <a:schemeClr val="tx1">
                    <a:lumMod val="85000"/>
                    <a:lumOff val="15000"/>
                  </a:schemeClr>
                </a:solidFill>
                <a:latin typeface="inherit"/>
              </a:rPr>
              <a:t>Psalm 71: 19-22</a:t>
            </a:r>
            <a:endParaRPr lang="en-US" sz="2000" dirty="0">
              <a:solidFill>
                <a:schemeClr val="tx1">
                  <a:lumMod val="85000"/>
                  <a:lumOff val="15000"/>
                </a:schemeClr>
              </a:solidFill>
            </a:endParaRPr>
          </a:p>
        </p:txBody>
      </p:sp>
      <p:sp>
        <p:nvSpPr>
          <p:cNvPr id="9" name="TextBox 8">
            <a:extLst>
              <a:ext uri="{FF2B5EF4-FFF2-40B4-BE49-F238E27FC236}">
                <a16:creationId xmlns:a16="http://schemas.microsoft.com/office/drawing/2014/main" id="{487CCA1D-2033-3234-095C-51F8976B8E35}"/>
              </a:ext>
            </a:extLst>
          </p:cNvPr>
          <p:cNvSpPr txBox="1"/>
          <p:nvPr/>
        </p:nvSpPr>
        <p:spPr>
          <a:xfrm>
            <a:off x="6616391" y="6550223"/>
            <a:ext cx="5464774" cy="307777"/>
          </a:xfrm>
          <a:prstGeom prst="rect">
            <a:avLst/>
          </a:prstGeom>
          <a:noFill/>
        </p:spPr>
        <p:txBody>
          <a:bodyPr wrap="square" rtlCol="0">
            <a:spAutoFit/>
          </a:bodyPr>
          <a:lstStyle/>
          <a:p>
            <a:pPr algn="r"/>
            <a:r>
              <a:rPr lang="en-US" sz="1400" dirty="0">
                <a:solidFill>
                  <a:schemeClr val="tx1">
                    <a:lumMod val="85000"/>
                    <a:lumOff val="15000"/>
                  </a:schemeClr>
                </a:solidFill>
                <a:effectLst>
                  <a:outerShdw blurRad="38100" dist="38100" dir="2700000" algn="tl">
                    <a:srgbClr val="000000">
                      <a:alpha val="43137"/>
                    </a:srgbClr>
                  </a:outerShdw>
                </a:effectLst>
              </a:rPr>
              <a:t>Western Wall of Prayer, Jerusalem – October 8, 2023</a:t>
            </a:r>
          </a:p>
        </p:txBody>
      </p:sp>
      <p:sp>
        <p:nvSpPr>
          <p:cNvPr id="2" name="TextBox 1">
            <a:extLst>
              <a:ext uri="{FF2B5EF4-FFF2-40B4-BE49-F238E27FC236}">
                <a16:creationId xmlns:a16="http://schemas.microsoft.com/office/drawing/2014/main" id="{A6D7380B-5FC5-BBA7-6D20-5FD946E859E1}"/>
              </a:ext>
            </a:extLst>
          </p:cNvPr>
          <p:cNvSpPr txBox="1"/>
          <p:nvPr/>
        </p:nvSpPr>
        <p:spPr>
          <a:xfrm>
            <a:off x="0" y="4995951"/>
            <a:ext cx="12368025" cy="1708160"/>
          </a:xfrm>
          <a:prstGeom prst="rect">
            <a:avLst/>
          </a:prstGeom>
          <a:noFill/>
        </p:spPr>
        <p:txBody>
          <a:bodyPr wrap="square" rtlCol="0">
            <a:spAutoFit/>
          </a:bodyPr>
          <a:lstStyle/>
          <a:p>
            <a:pPr>
              <a:lnSpc>
                <a:spcPts val="1800"/>
              </a:lnSpc>
            </a:pPr>
            <a:r>
              <a:rPr lang="en-US" dirty="0"/>
              <a:t>Specific Israel related prayer requests:</a:t>
            </a:r>
          </a:p>
          <a:p>
            <a:pPr marL="285750" indent="-174625">
              <a:lnSpc>
                <a:spcPts val="1800"/>
              </a:lnSpc>
              <a:buFont typeface="Arial" panose="020B0604020202020204" pitchFamily="34" charset="0"/>
              <a:buChar char="•"/>
            </a:pPr>
            <a:r>
              <a:rPr lang="en-US" sz="1600" dirty="0"/>
              <a:t>Albert’s son – Israeli paratrooper deployed to fight in Gaza with not sufficient body armor</a:t>
            </a:r>
          </a:p>
          <a:p>
            <a:pPr marL="285750" indent="-174625">
              <a:lnSpc>
                <a:spcPts val="1800"/>
              </a:lnSpc>
              <a:buFont typeface="Arial" panose="020B0604020202020204" pitchFamily="34" charset="0"/>
              <a:buChar char="•"/>
            </a:pPr>
            <a:r>
              <a:rPr lang="en-US" sz="1600" dirty="0"/>
              <a:t>Christy – death threats, needs to flee Bethlehem Tuesday </a:t>
            </a:r>
            <a:r>
              <a:rPr lang="en-US" sz="1600" b="1" dirty="0"/>
              <a:t>(Safe! in Jerusalem Oct 10, Jordon Oct 11, UK Oct 13)</a:t>
            </a:r>
          </a:p>
          <a:p>
            <a:pPr marL="285750" indent="-174625">
              <a:lnSpc>
                <a:spcPts val="1800"/>
              </a:lnSpc>
              <a:buFont typeface="Arial" panose="020B0604020202020204" pitchFamily="34" charset="0"/>
              <a:buChar char="•"/>
            </a:pPr>
            <a:r>
              <a:rPr lang="en-US" sz="1600" dirty="0"/>
              <a:t>Matthias – Superintendent of Bethlehem Lutheran School, for safety as he </a:t>
            </a:r>
            <a:r>
              <a:rPr lang="en-US" sz="1600"/>
              <a:t>is there </a:t>
            </a:r>
            <a:r>
              <a:rPr lang="en-US" sz="1600" b="1" dirty="0"/>
              <a:t>(Safe!  Oct 14 in Germany with 20 teachers)</a:t>
            </a:r>
          </a:p>
          <a:p>
            <a:pPr marL="285750" indent="-174625">
              <a:lnSpc>
                <a:spcPts val="1800"/>
              </a:lnSpc>
              <a:buFont typeface="Arial" panose="020B0604020202020204" pitchFamily="34" charset="0"/>
              <a:buChar char="•"/>
            </a:pPr>
            <a:r>
              <a:rPr lang="en-US" sz="1600" dirty="0"/>
              <a:t>Florence/David – tourists trapped in Jerusalem, may God use them while there </a:t>
            </a:r>
            <a:r>
              <a:rPr lang="en-US" sz="1600" b="1" dirty="0"/>
              <a:t>(Safe!  Evacuated on Oct 13!)</a:t>
            </a:r>
          </a:p>
          <a:p>
            <a:pPr marL="285750" indent="-174625">
              <a:lnSpc>
                <a:spcPts val="1800"/>
              </a:lnSpc>
              <a:buFont typeface="Arial" panose="020B0604020202020204" pitchFamily="34" charset="0"/>
              <a:buChar char="•"/>
            </a:pPr>
            <a:r>
              <a:rPr lang="en-US" sz="1600" dirty="0"/>
              <a:t>Abed – Intel employee in Haifa, preparing for war, stocking up.  Peace.</a:t>
            </a:r>
          </a:p>
          <a:p>
            <a:pPr marL="285750" indent="-174625">
              <a:lnSpc>
                <a:spcPts val="1800"/>
              </a:lnSpc>
              <a:buFont typeface="Arial" panose="020B0604020202020204" pitchFamily="34" charset="0"/>
              <a:buChar char="•"/>
            </a:pPr>
            <a:r>
              <a:rPr lang="en-US" sz="1600" dirty="0"/>
              <a:t>John – Believers in Jerusalem united and filled with Holy Spirit (Jerusalem Prayer Tower leader)</a:t>
            </a:r>
            <a:endParaRPr lang="en-US" dirty="0"/>
          </a:p>
        </p:txBody>
      </p:sp>
    </p:spTree>
    <p:extLst>
      <p:ext uri="{BB962C8B-B14F-4D97-AF65-F5344CB8AC3E}">
        <p14:creationId xmlns:p14="http://schemas.microsoft.com/office/powerpoint/2010/main" val="4070022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0B8EF0-AD92-E517-5337-9636FD0235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30" name="Content Placeholder 2">
            <a:extLst>
              <a:ext uri="{FF2B5EF4-FFF2-40B4-BE49-F238E27FC236}">
                <a16:creationId xmlns:a16="http://schemas.microsoft.com/office/drawing/2014/main" id="{1C83F181-E8F5-4615-83B1-CE1652281245}"/>
              </a:ext>
            </a:extLst>
          </p:cNvPr>
          <p:cNvSpPr>
            <a:spLocks noGrp="1"/>
          </p:cNvSpPr>
          <p:nvPr>
            <p:ph idx="1"/>
          </p:nvPr>
        </p:nvSpPr>
        <p:spPr>
          <a:xfrm>
            <a:off x="110836" y="4970515"/>
            <a:ext cx="5202264" cy="1887485"/>
          </a:xfrm>
        </p:spPr>
        <p:txBody>
          <a:bodyPr>
            <a:normAutofit/>
          </a:bodyPr>
          <a:lstStyle/>
          <a:p>
            <a:pPr marL="0" indent="0">
              <a:buNone/>
            </a:pPr>
            <a:r>
              <a:rPr lang="en-US" sz="2000" b="0" i="0" dirty="0">
                <a:solidFill>
                  <a:schemeClr val="bg1"/>
                </a:solidFill>
                <a:effectLst/>
                <a:latin typeface="DM Sans" pitchFamily="2" charset="0"/>
              </a:rPr>
              <a:t>For in him all things were created: </a:t>
            </a:r>
            <a:br>
              <a:rPr lang="en-US" sz="2000" b="0" i="0" dirty="0">
                <a:solidFill>
                  <a:schemeClr val="bg1"/>
                </a:solidFill>
                <a:effectLst/>
                <a:latin typeface="DM Sans" pitchFamily="2" charset="0"/>
              </a:rPr>
            </a:br>
            <a:r>
              <a:rPr lang="en-US" sz="2000" b="0" i="0" dirty="0">
                <a:solidFill>
                  <a:schemeClr val="bg1"/>
                </a:solidFill>
                <a:effectLst/>
                <a:latin typeface="DM Sans" pitchFamily="2" charset="0"/>
              </a:rPr>
              <a:t>things in heaven and on earth, visible and invisible, whether thrones or powers or rulers or authorities; all things have been created through him and for him. </a:t>
            </a:r>
          </a:p>
          <a:p>
            <a:pPr marL="0" indent="0">
              <a:buNone/>
            </a:pPr>
            <a:r>
              <a:rPr lang="en-US" sz="2000" b="0" i="0" dirty="0">
                <a:solidFill>
                  <a:schemeClr val="bg1"/>
                </a:solidFill>
                <a:effectLst/>
                <a:latin typeface="DM Sans" pitchFamily="2" charset="0"/>
              </a:rPr>
              <a:t>Colossians 1:16</a:t>
            </a:r>
            <a:endParaRPr lang="en-US" sz="1900" dirty="0">
              <a:solidFill>
                <a:schemeClr val="bg1"/>
              </a:solidFill>
            </a:endParaRPr>
          </a:p>
        </p:txBody>
      </p:sp>
      <p:sp>
        <p:nvSpPr>
          <p:cNvPr id="2" name="TextBox 1">
            <a:extLst>
              <a:ext uri="{FF2B5EF4-FFF2-40B4-BE49-F238E27FC236}">
                <a16:creationId xmlns:a16="http://schemas.microsoft.com/office/drawing/2014/main" id="{82580DFA-F96C-A37C-6294-FE007332C97F}"/>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Sea of Galilee at Sunrise - June 8, 2023</a:t>
            </a:r>
          </a:p>
        </p:txBody>
      </p:sp>
    </p:spTree>
    <p:extLst>
      <p:ext uri="{BB962C8B-B14F-4D97-AF65-F5344CB8AC3E}">
        <p14:creationId xmlns:p14="http://schemas.microsoft.com/office/powerpoint/2010/main" val="424700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A73A05A-4BD8-A68A-7453-6A9FD79128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2" name="Content Placeholder 1">
            <a:extLst>
              <a:ext uri="{FF2B5EF4-FFF2-40B4-BE49-F238E27FC236}">
                <a16:creationId xmlns:a16="http://schemas.microsoft.com/office/drawing/2014/main" id="{44929401-A26F-CC54-87F9-F69A9AD8C468}"/>
              </a:ext>
            </a:extLst>
          </p:cNvPr>
          <p:cNvSpPr txBox="1">
            <a:spLocks noGrp="1"/>
          </p:cNvSpPr>
          <p:nvPr>
            <p:ph idx="1"/>
          </p:nvPr>
        </p:nvSpPr>
        <p:spPr>
          <a:xfrm>
            <a:off x="4977998" y="4264291"/>
            <a:ext cx="7103166" cy="2141805"/>
          </a:xfrm>
          <a:prstGeom prst="rect">
            <a:avLst/>
          </a:prstGeom>
          <a:solidFill>
            <a:schemeClr val="bg1">
              <a:alpha val="72000"/>
            </a:schemeClr>
          </a:solidFill>
        </p:spPr>
        <p:txBody>
          <a:bodyPr wrap="square">
            <a:spAutoFit/>
          </a:bodyPr>
          <a:lstStyle/>
          <a:p>
            <a:pPr marL="0" indent="0">
              <a:buNone/>
            </a:pPr>
            <a:r>
              <a:rPr lang="en-US" sz="2000" b="0" i="0" dirty="0">
                <a:effectLst>
                  <a:outerShdw blurRad="38100" dist="38100" dir="2700000" algn="tl">
                    <a:srgbClr val="000000">
                      <a:alpha val="43137"/>
                    </a:srgbClr>
                  </a:outerShdw>
                </a:effectLst>
                <a:latin typeface="DM Sans" pitchFamily="2" charset="0"/>
              </a:rPr>
              <a:t>Devote yourselves to prayer, being watchful and thankful. </a:t>
            </a:r>
          </a:p>
          <a:p>
            <a:pPr marL="0" indent="0">
              <a:buNone/>
            </a:pPr>
            <a:r>
              <a:rPr lang="en-US" sz="2000" b="0" i="0" dirty="0">
                <a:effectLst>
                  <a:outerShdw blurRad="38100" dist="38100" dir="2700000" algn="tl">
                    <a:srgbClr val="000000">
                      <a:alpha val="43137"/>
                    </a:srgbClr>
                  </a:outerShdw>
                </a:effectLst>
                <a:latin typeface="DM Sans" pitchFamily="2" charset="0"/>
              </a:rPr>
              <a:t>And pray for us, too, that God may open a door for our message, so that we may proclaim the mystery of Christ, for which I am in chains. </a:t>
            </a:r>
          </a:p>
          <a:p>
            <a:pPr marL="0" indent="0">
              <a:buNone/>
            </a:pPr>
            <a:r>
              <a:rPr lang="en-US" sz="2000" b="0" i="0" dirty="0">
                <a:effectLst>
                  <a:outerShdw blurRad="38100" dist="38100" dir="2700000" algn="tl">
                    <a:srgbClr val="000000">
                      <a:alpha val="43137"/>
                    </a:srgbClr>
                  </a:outerShdw>
                </a:effectLst>
                <a:latin typeface="DM Sans" pitchFamily="2" charset="0"/>
              </a:rPr>
              <a:t>Pray that I may proclaim it clearly, as I should.  </a:t>
            </a:r>
          </a:p>
          <a:p>
            <a:pPr marL="0" indent="0">
              <a:buNone/>
            </a:pPr>
            <a:r>
              <a:rPr lang="en-US" sz="2000" b="0" i="0" dirty="0">
                <a:effectLst>
                  <a:outerShdw blurRad="38100" dist="38100" dir="2700000" algn="tl">
                    <a:srgbClr val="000000">
                      <a:alpha val="43137"/>
                    </a:srgbClr>
                  </a:outerShdw>
                </a:effectLst>
                <a:latin typeface="DM Sans" pitchFamily="2" charset="0"/>
              </a:rPr>
              <a:t>Colossians 4:2-4</a:t>
            </a:r>
            <a:endParaRPr lang="en-US" sz="2000"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EA6D02DE-279B-6EA8-F782-42C15D02D1CB}"/>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Phoenix AZ, USA – 2023</a:t>
            </a:r>
          </a:p>
        </p:txBody>
      </p:sp>
    </p:spTree>
    <p:extLst>
      <p:ext uri="{BB962C8B-B14F-4D97-AF65-F5344CB8AC3E}">
        <p14:creationId xmlns:p14="http://schemas.microsoft.com/office/powerpoint/2010/main" val="49114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ED5DF5-BFF4-1684-B5A0-528C2A61E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2A1E4060-90AC-073C-EB45-3BEF9E281B18}"/>
              </a:ext>
            </a:extLst>
          </p:cNvPr>
          <p:cNvSpPr txBox="1"/>
          <p:nvPr/>
        </p:nvSpPr>
        <p:spPr>
          <a:xfrm>
            <a:off x="8866909"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Lasi, Romania - October 2023</a:t>
            </a:r>
          </a:p>
        </p:txBody>
      </p:sp>
      <p:sp>
        <p:nvSpPr>
          <p:cNvPr id="9" name="Content Placeholder 1">
            <a:extLst>
              <a:ext uri="{FF2B5EF4-FFF2-40B4-BE49-F238E27FC236}">
                <a16:creationId xmlns:a16="http://schemas.microsoft.com/office/drawing/2014/main" id="{F4804445-808A-2B92-46CC-692B748C5DCC}"/>
              </a:ext>
            </a:extLst>
          </p:cNvPr>
          <p:cNvSpPr txBox="1">
            <a:spLocks noGrp="1"/>
          </p:cNvSpPr>
          <p:nvPr>
            <p:ph idx="1"/>
          </p:nvPr>
        </p:nvSpPr>
        <p:spPr>
          <a:xfrm>
            <a:off x="258054" y="2805159"/>
            <a:ext cx="3799596" cy="3745064"/>
          </a:xfrm>
          <a:prstGeom prst="rect">
            <a:avLst/>
          </a:prstGeom>
          <a:solidFill>
            <a:schemeClr val="bg1">
              <a:alpha val="72000"/>
            </a:schemeClr>
          </a:solidFill>
        </p:spPr>
        <p:txBody>
          <a:bodyPr wrap="square">
            <a:spAutoFit/>
          </a:bodyPr>
          <a:lstStyle/>
          <a:p>
            <a:pPr marL="0" indent="0">
              <a:lnSpc>
                <a:spcPts val="2600"/>
              </a:lnSpc>
              <a:spcBef>
                <a:spcPts val="0"/>
              </a:spcBef>
              <a:buNone/>
            </a:pPr>
            <a:r>
              <a:rPr lang="en-US" sz="1900" b="0" i="0" dirty="0">
                <a:latin typeface="DM Sans" pitchFamily="2" charset="0"/>
              </a:rPr>
              <a:t>With this in mind, we constantly pray for you, </a:t>
            </a:r>
            <a:r>
              <a:rPr lang="en-US" sz="1900" dirty="0">
                <a:latin typeface="DM Sans" pitchFamily="2" charset="0"/>
              </a:rPr>
              <a:t>that our God may count you worthy of His calling, a</a:t>
            </a:r>
            <a:r>
              <a:rPr lang="en-US" sz="1900" b="0" i="0" dirty="0">
                <a:latin typeface="DM Sans" pitchFamily="2" charset="0"/>
              </a:rPr>
              <a:t>nd that </a:t>
            </a:r>
            <a:r>
              <a:rPr lang="en-US" sz="1900" dirty="0">
                <a:latin typeface="DM Sans" pitchFamily="2" charset="0"/>
              </a:rPr>
              <a:t>by His power </a:t>
            </a:r>
          </a:p>
          <a:p>
            <a:pPr marL="0" indent="0">
              <a:lnSpc>
                <a:spcPts val="2600"/>
              </a:lnSpc>
              <a:spcBef>
                <a:spcPts val="0"/>
              </a:spcBef>
              <a:buNone/>
            </a:pPr>
            <a:r>
              <a:rPr lang="en-US" sz="1900" dirty="0">
                <a:latin typeface="DM Sans" pitchFamily="2" charset="0"/>
              </a:rPr>
              <a:t>He may fulfill every good purpose of yours and every act prompted by your faith. We pray this so that the name of our Lord Jesus may be glorified in you, and you in Him Thessalonians 1:11-12a</a:t>
            </a:r>
            <a:endParaRPr lang="en-US" sz="1900" dirty="0"/>
          </a:p>
        </p:txBody>
      </p:sp>
    </p:spTree>
    <p:extLst>
      <p:ext uri="{BB962C8B-B14F-4D97-AF65-F5344CB8AC3E}">
        <p14:creationId xmlns:p14="http://schemas.microsoft.com/office/powerpoint/2010/main" val="257433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sky above land&#10;&#10;Description automatically generated">
            <a:extLst>
              <a:ext uri="{FF2B5EF4-FFF2-40B4-BE49-F238E27FC236}">
                <a16:creationId xmlns:a16="http://schemas.microsoft.com/office/drawing/2014/main" id="{EEFB719F-B8BD-584C-F00B-B6A4040C3F27}"/>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6DFC5539-C0A0-3D9C-E9FB-FB47EA91B80E}"/>
              </a:ext>
            </a:extLst>
          </p:cNvPr>
          <p:cNvSpPr txBox="1"/>
          <p:nvPr/>
        </p:nvSpPr>
        <p:spPr>
          <a:xfrm>
            <a:off x="614819" y="531949"/>
            <a:ext cx="10962361" cy="1569660"/>
          </a:xfrm>
          <a:prstGeom prst="rect">
            <a:avLst/>
          </a:prstGeom>
          <a:noFill/>
        </p:spPr>
        <p:txBody>
          <a:bodyPr wrap="square" rtlCol="0">
            <a:spAutoFit/>
          </a:bodyPr>
          <a:lstStyle/>
          <a:p>
            <a:pPr algn="ctr"/>
            <a:r>
              <a:rPr lang="en-US" sz="3200" b="0" i="0" dirty="0">
                <a:solidFill>
                  <a:schemeClr val="bg1"/>
                </a:solidFill>
                <a:effectLst/>
                <a:latin typeface="Papyrus" panose="03070502060502030205" pitchFamily="66" charset="0"/>
              </a:rPr>
              <a:t>For the eyes of the Lord range throughout the earth </a:t>
            </a:r>
          </a:p>
          <a:p>
            <a:pPr algn="ctr"/>
            <a:r>
              <a:rPr lang="en-US" sz="3200" b="0" i="0" dirty="0">
                <a:solidFill>
                  <a:schemeClr val="bg1"/>
                </a:solidFill>
                <a:effectLst/>
                <a:latin typeface="Papyrus" panose="03070502060502030205" pitchFamily="66" charset="0"/>
              </a:rPr>
              <a:t>to strengthen those whose hearts are fully committed to him… </a:t>
            </a:r>
          </a:p>
          <a:p>
            <a:pPr algn="ctr"/>
            <a:r>
              <a:rPr lang="en-US" sz="3200" b="0" i="0" dirty="0">
                <a:solidFill>
                  <a:schemeClr val="bg1"/>
                </a:solidFill>
                <a:effectLst/>
                <a:latin typeface="Papyrus" panose="03070502060502030205" pitchFamily="66" charset="0"/>
              </a:rPr>
              <a:t>2 Chronicles 16:9</a:t>
            </a:r>
            <a:endParaRPr lang="en-SG" sz="3200" dirty="0">
              <a:solidFill>
                <a:schemeClr val="bg1"/>
              </a:solidFill>
              <a:latin typeface="Papyrus" panose="03070502060502030205" pitchFamily="66" charset="0"/>
            </a:endParaRPr>
          </a:p>
        </p:txBody>
      </p:sp>
      <p:sp>
        <p:nvSpPr>
          <p:cNvPr id="2" name="TextBox 1">
            <a:extLst>
              <a:ext uri="{FF2B5EF4-FFF2-40B4-BE49-F238E27FC236}">
                <a16:creationId xmlns:a16="http://schemas.microsoft.com/office/drawing/2014/main" id="{804B9C13-786F-41E4-D7A5-17B28ED3C74F}"/>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Somewhere over Australia – October 2023</a:t>
            </a:r>
          </a:p>
        </p:txBody>
      </p:sp>
    </p:spTree>
    <p:extLst>
      <p:ext uri="{BB962C8B-B14F-4D97-AF65-F5344CB8AC3E}">
        <p14:creationId xmlns:p14="http://schemas.microsoft.com/office/powerpoint/2010/main" val="229386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C16485-0F48-3375-1402-C71A3144E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 y="0"/>
            <a:ext cx="12187531" cy="6858000"/>
          </a:xfrm>
          <a:prstGeom prst="rect">
            <a:avLst/>
          </a:prstGeom>
        </p:spPr>
      </p:pic>
      <p:sp>
        <p:nvSpPr>
          <p:cNvPr id="6" name="TextBox 5">
            <a:extLst>
              <a:ext uri="{FF2B5EF4-FFF2-40B4-BE49-F238E27FC236}">
                <a16:creationId xmlns:a16="http://schemas.microsoft.com/office/drawing/2014/main" id="{D36ED573-1F78-A9C1-5C45-25876F39867B}"/>
              </a:ext>
            </a:extLst>
          </p:cNvPr>
          <p:cNvSpPr txBox="1"/>
          <p:nvPr/>
        </p:nvSpPr>
        <p:spPr>
          <a:xfrm>
            <a:off x="9174422" y="6119336"/>
            <a:ext cx="3015343" cy="738664"/>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Jerusalem, looking east at sunrise over the Mount of Olives at spire of the “Church of the Ascension” - June 2023</a:t>
            </a:r>
          </a:p>
        </p:txBody>
      </p:sp>
      <p:sp>
        <p:nvSpPr>
          <p:cNvPr id="10" name="Content Placeholder 1">
            <a:extLst>
              <a:ext uri="{FF2B5EF4-FFF2-40B4-BE49-F238E27FC236}">
                <a16:creationId xmlns:a16="http://schemas.microsoft.com/office/drawing/2014/main" id="{489F5B4A-A838-7594-2842-829765037CF9}"/>
              </a:ext>
            </a:extLst>
          </p:cNvPr>
          <p:cNvSpPr txBox="1">
            <a:spLocks noGrp="1"/>
          </p:cNvSpPr>
          <p:nvPr>
            <p:ph idx="1"/>
          </p:nvPr>
        </p:nvSpPr>
        <p:spPr>
          <a:xfrm>
            <a:off x="145253" y="4052514"/>
            <a:ext cx="7920718" cy="2631490"/>
          </a:xfrm>
          <a:prstGeom prst="rect">
            <a:avLst/>
          </a:prstGeom>
          <a:solidFill>
            <a:schemeClr val="bg1">
              <a:alpha val="60000"/>
            </a:schemeClr>
          </a:solidFill>
        </p:spPr>
        <p:txBody>
          <a:bodyPr wrap="square">
            <a:spAutoFit/>
          </a:bodyPr>
          <a:lstStyle/>
          <a:p>
            <a:pPr marL="0" indent="0">
              <a:lnSpc>
                <a:spcPts val="2200"/>
              </a:lnSpc>
              <a:spcBef>
                <a:spcPts val="0"/>
              </a:spcBef>
              <a:buNone/>
            </a:pPr>
            <a:r>
              <a:rPr lang="en-US" sz="2000" b="0" i="0" dirty="0"/>
              <a:t>Do you not know?  </a:t>
            </a:r>
            <a:r>
              <a:rPr lang="en-US" sz="2000" dirty="0"/>
              <a:t>Have you not Heard?</a:t>
            </a:r>
          </a:p>
          <a:p>
            <a:pPr marL="0" indent="0">
              <a:lnSpc>
                <a:spcPts val="2200"/>
              </a:lnSpc>
              <a:spcBef>
                <a:spcPts val="0"/>
              </a:spcBef>
              <a:buNone/>
            </a:pPr>
            <a:r>
              <a:rPr lang="en-US" sz="2000" b="0" i="0" dirty="0"/>
              <a:t>The Lord is the everlasting God the Creator of the ends of the earth.  </a:t>
            </a:r>
            <a:br>
              <a:rPr lang="en-US" sz="2000" b="0" i="0" dirty="0"/>
            </a:br>
            <a:r>
              <a:rPr lang="en-US" sz="2000" b="0" i="0" dirty="0"/>
              <a:t>He will not grow tired or weary, and His understanding no one can fathom.</a:t>
            </a:r>
          </a:p>
          <a:p>
            <a:pPr marL="0" indent="0">
              <a:lnSpc>
                <a:spcPts val="2200"/>
              </a:lnSpc>
              <a:spcBef>
                <a:spcPts val="0"/>
              </a:spcBef>
              <a:buNone/>
            </a:pPr>
            <a:r>
              <a:rPr lang="en-US" sz="2000" dirty="0"/>
              <a:t>He gives strength to the weary and increases the power of the weak.</a:t>
            </a:r>
          </a:p>
          <a:p>
            <a:pPr marL="0" indent="0">
              <a:lnSpc>
                <a:spcPts val="2200"/>
              </a:lnSpc>
              <a:spcBef>
                <a:spcPts val="0"/>
              </a:spcBef>
              <a:buNone/>
            </a:pPr>
            <a:r>
              <a:rPr lang="en-US" sz="2000" b="0" i="0" dirty="0"/>
              <a:t>Even youth grow tired and weary and young men stumble and fall, but those who hope/wait on the Lord will renew their strength.  </a:t>
            </a:r>
          </a:p>
          <a:p>
            <a:pPr marL="0" indent="0">
              <a:lnSpc>
                <a:spcPts val="2200"/>
              </a:lnSpc>
              <a:spcBef>
                <a:spcPts val="0"/>
              </a:spcBef>
              <a:buNone/>
            </a:pPr>
            <a:r>
              <a:rPr lang="en-US" sz="2000" b="0" i="0" dirty="0"/>
              <a:t>They will soar on the wings like eagles,</a:t>
            </a:r>
            <a:r>
              <a:rPr lang="en-US" sz="2000" dirty="0"/>
              <a:t> they will run and not grow weary, they will walk and not be faint.</a:t>
            </a:r>
            <a:endParaRPr lang="en-US" sz="2000" b="0" i="0" dirty="0"/>
          </a:p>
          <a:p>
            <a:pPr marL="0" indent="0">
              <a:lnSpc>
                <a:spcPts val="2200"/>
              </a:lnSpc>
              <a:spcBef>
                <a:spcPts val="0"/>
              </a:spcBef>
              <a:buNone/>
            </a:pPr>
            <a:r>
              <a:rPr lang="en-US" sz="2000" dirty="0"/>
              <a:t>Isaiah 40:27-31</a:t>
            </a:r>
          </a:p>
        </p:txBody>
      </p:sp>
    </p:spTree>
    <p:extLst>
      <p:ext uri="{BB962C8B-B14F-4D97-AF65-F5344CB8AC3E}">
        <p14:creationId xmlns:p14="http://schemas.microsoft.com/office/powerpoint/2010/main" val="366560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37370B-879F-55F5-573D-CC0C52481B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artisticPaintBrush/>
                    </a14:imgEffect>
                    <a14:imgEffect>
                      <a14:brightnessContrast bright="-20000"/>
                    </a14:imgEffect>
                  </a14:imgLayer>
                </a14:imgProps>
              </a:ex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 name="Content Placeholder 1">
            <a:extLst>
              <a:ext uri="{FF2B5EF4-FFF2-40B4-BE49-F238E27FC236}">
                <a16:creationId xmlns:a16="http://schemas.microsoft.com/office/drawing/2014/main" id="{44929401-A26F-CC54-87F9-F69A9AD8C468}"/>
              </a:ext>
            </a:extLst>
          </p:cNvPr>
          <p:cNvSpPr txBox="1">
            <a:spLocks noGrp="1"/>
          </p:cNvSpPr>
          <p:nvPr>
            <p:ph idx="1"/>
          </p:nvPr>
        </p:nvSpPr>
        <p:spPr>
          <a:xfrm>
            <a:off x="484742" y="175309"/>
            <a:ext cx="9283372" cy="1618841"/>
          </a:xfrm>
          <a:prstGeom prst="rect">
            <a:avLst/>
          </a:prstGeom>
          <a:noFill/>
        </p:spPr>
        <p:txBody>
          <a:bodyPr wrap="square">
            <a:spAutoFit/>
          </a:bodyPr>
          <a:lstStyle/>
          <a:p>
            <a:pPr marL="0" indent="0">
              <a:spcBef>
                <a:spcPts val="0"/>
              </a:spcBef>
              <a:buNone/>
            </a:pPr>
            <a:r>
              <a:rPr lang="en-US" sz="2200" b="0" i="0" dirty="0">
                <a:solidFill>
                  <a:schemeClr val="bg1"/>
                </a:solidFill>
                <a:effectLst>
                  <a:outerShdw blurRad="38100" dist="38100" dir="2700000" algn="tl">
                    <a:srgbClr val="000000">
                      <a:alpha val="43137"/>
                    </a:srgbClr>
                  </a:outerShdw>
                </a:effectLst>
                <a:latin typeface="DM Sans" pitchFamily="2" charset="0"/>
              </a:rPr>
              <a:t>Devote yourselves to prayer, being watchful and thankful. </a:t>
            </a:r>
          </a:p>
          <a:p>
            <a:pPr marL="0" indent="0">
              <a:spcBef>
                <a:spcPts val="0"/>
              </a:spcBef>
              <a:buNone/>
            </a:pPr>
            <a:r>
              <a:rPr lang="en-US" sz="2200" b="0" i="0" dirty="0">
                <a:solidFill>
                  <a:schemeClr val="bg1"/>
                </a:solidFill>
                <a:effectLst>
                  <a:outerShdw blurRad="38100" dist="38100" dir="2700000" algn="tl">
                    <a:srgbClr val="000000">
                      <a:alpha val="43137"/>
                    </a:srgbClr>
                  </a:outerShdw>
                </a:effectLst>
                <a:latin typeface="DM Sans" pitchFamily="2" charset="0"/>
              </a:rPr>
              <a:t>And pray for us, too, that God may open a door for our message, so that we may proclaim the mystery of Christ, for which I am in chains. </a:t>
            </a:r>
          </a:p>
          <a:p>
            <a:pPr marL="0" indent="0">
              <a:spcBef>
                <a:spcPts val="0"/>
              </a:spcBef>
              <a:buNone/>
            </a:pPr>
            <a:r>
              <a:rPr lang="en-US" sz="2200" b="0" i="0" dirty="0">
                <a:solidFill>
                  <a:schemeClr val="bg1"/>
                </a:solidFill>
                <a:effectLst>
                  <a:outerShdw blurRad="38100" dist="38100" dir="2700000" algn="tl">
                    <a:srgbClr val="000000">
                      <a:alpha val="43137"/>
                    </a:srgbClr>
                  </a:outerShdw>
                </a:effectLst>
                <a:latin typeface="DM Sans" pitchFamily="2" charset="0"/>
              </a:rPr>
              <a:t>Pray that I may proclaim it clearly, as I should.  </a:t>
            </a:r>
          </a:p>
          <a:p>
            <a:pPr marL="0" indent="0">
              <a:spcBef>
                <a:spcPts val="0"/>
              </a:spcBef>
              <a:buNone/>
            </a:pPr>
            <a:r>
              <a:rPr lang="en-US" sz="2200" b="0" i="0" dirty="0">
                <a:solidFill>
                  <a:schemeClr val="bg1"/>
                </a:solidFill>
                <a:effectLst>
                  <a:outerShdw blurRad="38100" dist="38100" dir="2700000" algn="tl">
                    <a:srgbClr val="000000">
                      <a:alpha val="43137"/>
                    </a:srgbClr>
                  </a:outerShdw>
                </a:effectLst>
                <a:latin typeface="DM Sans" pitchFamily="2" charset="0"/>
              </a:rPr>
              <a:t>Colossians 4:2-4</a:t>
            </a:r>
            <a:endParaRPr lang="en-US" sz="2200" dirty="0">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6FADDD5A-A11D-EBFC-83DC-98233EC79F99}"/>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Jerusalem, Southern Steps on Temple Mound – Pentecost Sunday May 28, 2023</a:t>
            </a:r>
          </a:p>
        </p:txBody>
      </p:sp>
    </p:spTree>
    <p:extLst>
      <p:ext uri="{BB962C8B-B14F-4D97-AF65-F5344CB8AC3E}">
        <p14:creationId xmlns:p14="http://schemas.microsoft.com/office/powerpoint/2010/main" val="2668246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D96FFA-CC5D-1D1A-4607-B20F34DA6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9B64363-11AD-4CA7-E238-CF5A133CE615}"/>
              </a:ext>
            </a:extLst>
          </p:cNvPr>
          <p:cNvSpPr txBox="1"/>
          <p:nvPr/>
        </p:nvSpPr>
        <p:spPr>
          <a:xfrm>
            <a:off x="3121573" y="296589"/>
            <a:ext cx="8718330" cy="1220847"/>
          </a:xfrm>
          <a:prstGeom prst="rect">
            <a:avLst/>
          </a:prstGeom>
          <a:solidFill>
            <a:schemeClr val="bg1">
              <a:alpha val="60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a:r>
              <a:rPr lang="en-US" dirty="0"/>
              <a:t>We proclaim Him, admonishing and teaching everyone with all wisdom, </a:t>
            </a:r>
          </a:p>
          <a:p>
            <a:pPr marL="55563"/>
            <a:r>
              <a:rPr lang="en-US" dirty="0"/>
              <a:t>so that we may present everyone perfect in Christ.  </a:t>
            </a:r>
          </a:p>
          <a:p>
            <a:pPr marL="55563"/>
            <a:r>
              <a:rPr lang="en-US" dirty="0"/>
              <a:t>To this end I labor, struggling with all His energy which so powerfully works in me.</a:t>
            </a:r>
          </a:p>
          <a:p>
            <a:pPr marL="55563"/>
            <a:r>
              <a:rPr lang="en-US" dirty="0"/>
              <a:t>(Colossians 1:28-29)</a:t>
            </a:r>
          </a:p>
        </p:txBody>
      </p:sp>
      <p:sp>
        <p:nvSpPr>
          <p:cNvPr id="2" name="TextBox 1">
            <a:extLst>
              <a:ext uri="{FF2B5EF4-FFF2-40B4-BE49-F238E27FC236}">
                <a16:creationId xmlns:a16="http://schemas.microsoft.com/office/drawing/2014/main" id="{EC02BD74-6D67-9F4F-3E8F-DB504B62AC52}"/>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tx1">
                    <a:lumMod val="75000"/>
                    <a:lumOff val="25000"/>
                  </a:schemeClr>
                </a:solidFill>
                <a:effectLst>
                  <a:outerShdw blurRad="38100" dist="38100" dir="2700000" algn="tl">
                    <a:srgbClr val="000000">
                      <a:alpha val="43137"/>
                    </a:srgbClr>
                  </a:outerShdw>
                </a:effectLst>
              </a:rPr>
              <a:t>Phoenix, AZ  USA – August 2023</a:t>
            </a:r>
          </a:p>
        </p:txBody>
      </p:sp>
      <p:sp>
        <p:nvSpPr>
          <p:cNvPr id="3" name="TextBox 2">
            <a:extLst>
              <a:ext uri="{FF2B5EF4-FFF2-40B4-BE49-F238E27FC236}">
                <a16:creationId xmlns:a16="http://schemas.microsoft.com/office/drawing/2014/main" id="{81130FB4-C062-2971-5FCA-1CBD57C78E33}"/>
              </a:ext>
            </a:extLst>
          </p:cNvPr>
          <p:cNvSpPr txBox="1"/>
          <p:nvPr/>
        </p:nvSpPr>
        <p:spPr>
          <a:xfrm>
            <a:off x="6012873" y="6534457"/>
            <a:ext cx="6068291" cy="307777"/>
          </a:xfrm>
          <a:prstGeom prst="rect">
            <a:avLst/>
          </a:prstGeom>
          <a:noFill/>
        </p:spPr>
        <p:txBody>
          <a:bodyPr wrap="square" rtlCol="0">
            <a:spAutoFit/>
          </a:bodyPr>
          <a:lstStyle/>
          <a:p>
            <a:pPr algn="r"/>
            <a:r>
              <a:rPr lang="en-US" sz="1400" i="1" dirty="0">
                <a:solidFill>
                  <a:schemeClr val="bg1"/>
                </a:solidFill>
                <a:effectLst>
                  <a:outerShdw blurRad="38100" dist="38100" dir="2700000" algn="tl">
                    <a:srgbClr val="000000">
                      <a:alpha val="43137"/>
                    </a:srgbClr>
                  </a:outerShdw>
                </a:effectLst>
              </a:rPr>
              <a:t>South Mountain Park, </a:t>
            </a:r>
            <a:r>
              <a:rPr lang="en-US" sz="1400" dirty="0">
                <a:solidFill>
                  <a:schemeClr val="bg1"/>
                </a:solidFill>
                <a:effectLst>
                  <a:outerShdw blurRad="38100" dist="38100" dir="2700000" algn="tl">
                    <a:srgbClr val="000000">
                      <a:alpha val="43137"/>
                    </a:srgbClr>
                  </a:outerShdw>
                </a:effectLst>
              </a:rPr>
              <a:t>Phoenix Arizona USA, November 24, 2023</a:t>
            </a:r>
          </a:p>
        </p:txBody>
      </p:sp>
    </p:spTree>
    <p:extLst>
      <p:ext uri="{BB962C8B-B14F-4D97-AF65-F5344CB8AC3E}">
        <p14:creationId xmlns:p14="http://schemas.microsoft.com/office/powerpoint/2010/main" val="89615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25569E-BB21-90C1-D0CB-1725EB3F9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11A2F0E-BF48-DCB6-CD68-63C08530BC36}"/>
              </a:ext>
            </a:extLst>
          </p:cNvPr>
          <p:cNvSpPr txBox="1"/>
          <p:nvPr/>
        </p:nvSpPr>
        <p:spPr>
          <a:xfrm>
            <a:off x="6067719" y="6503088"/>
            <a:ext cx="6068291" cy="307777"/>
          </a:xfrm>
          <a:prstGeom prst="rect">
            <a:avLst/>
          </a:prstGeom>
          <a:noFill/>
        </p:spPr>
        <p:txBody>
          <a:bodyPr wrap="square" rtlCol="0">
            <a:spAutoFit/>
          </a:bodyPr>
          <a:lstStyle/>
          <a:p>
            <a:pPr algn="r"/>
            <a:r>
              <a:rPr lang="en-US" sz="1400" i="1" dirty="0">
                <a:solidFill>
                  <a:schemeClr val="bg1"/>
                </a:solidFill>
                <a:effectLst>
                  <a:outerShdw blurRad="38100" dist="38100" dir="2700000" algn="tl">
                    <a:srgbClr val="000000">
                      <a:alpha val="43137"/>
                    </a:srgbClr>
                  </a:outerShdw>
                </a:effectLst>
              </a:rPr>
              <a:t>Olive trees in Field</a:t>
            </a:r>
            <a:r>
              <a:rPr lang="en-US" sz="1400" dirty="0">
                <a:solidFill>
                  <a:schemeClr val="bg1"/>
                </a:solidFill>
                <a:effectLst>
                  <a:outerShdw blurRad="38100" dist="38100" dir="2700000" algn="tl">
                    <a:srgbClr val="000000">
                      <a:alpha val="43137"/>
                    </a:srgbClr>
                  </a:outerShdw>
                </a:effectLst>
              </a:rPr>
              <a:t>, Bethlehem, Israel-Palestine May 25, 2023</a:t>
            </a:r>
          </a:p>
        </p:txBody>
      </p:sp>
      <p:sp>
        <p:nvSpPr>
          <p:cNvPr id="7" name="TextBox 6">
            <a:extLst>
              <a:ext uri="{FF2B5EF4-FFF2-40B4-BE49-F238E27FC236}">
                <a16:creationId xmlns:a16="http://schemas.microsoft.com/office/drawing/2014/main" id="{DA346C1E-362A-D9E5-4150-7A030100E4BA}"/>
              </a:ext>
            </a:extLst>
          </p:cNvPr>
          <p:cNvSpPr txBox="1"/>
          <p:nvPr/>
        </p:nvSpPr>
        <p:spPr>
          <a:xfrm>
            <a:off x="113121" y="278277"/>
            <a:ext cx="3864990" cy="2067233"/>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a:r>
              <a:rPr lang="en-US" dirty="0"/>
              <a:t>For unto us a child is born, to us a son is given, and the government will be on his shoulders and he will be called Wonderful Counselor, Mighty God, Everlasting Father, Prince of Peace.</a:t>
            </a:r>
          </a:p>
          <a:p>
            <a:pPr marL="55563"/>
            <a:r>
              <a:rPr lang="en-US" dirty="0"/>
              <a:t>(Isaiah 9:6)</a:t>
            </a:r>
          </a:p>
        </p:txBody>
      </p:sp>
    </p:spTree>
    <p:extLst>
      <p:ext uri="{BB962C8B-B14F-4D97-AF65-F5344CB8AC3E}">
        <p14:creationId xmlns:p14="http://schemas.microsoft.com/office/powerpoint/2010/main" val="3360568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E1DA08-2EBF-B2CA-2254-C8B14E82DB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2" name="TextBox 1">
            <a:extLst>
              <a:ext uri="{FF2B5EF4-FFF2-40B4-BE49-F238E27FC236}">
                <a16:creationId xmlns:a16="http://schemas.microsoft.com/office/drawing/2014/main" id="{6D7248A1-284A-A191-8C64-2C31CF0207A7}"/>
              </a:ext>
            </a:extLst>
          </p:cNvPr>
          <p:cNvSpPr txBox="1"/>
          <p:nvPr/>
        </p:nvSpPr>
        <p:spPr>
          <a:xfrm>
            <a:off x="239864" y="601133"/>
            <a:ext cx="3228550" cy="3785652"/>
          </a:xfrm>
          <a:prstGeom prst="rect">
            <a:avLst/>
          </a:prstGeom>
          <a:noFill/>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inherit"/>
              </a:rPr>
              <a:t>He said to them: </a:t>
            </a:r>
            <a:br>
              <a:rPr lang="en-US" sz="2000" dirty="0">
                <a:solidFill>
                  <a:schemeClr val="bg1"/>
                </a:solidFill>
                <a:effectLst>
                  <a:outerShdw blurRad="38100" dist="38100" dir="2700000" algn="tl">
                    <a:srgbClr val="000000">
                      <a:alpha val="43137"/>
                    </a:srgbClr>
                  </a:outerShdw>
                </a:effectLst>
                <a:latin typeface="inherit"/>
              </a:rPr>
            </a:br>
            <a:r>
              <a:rPr lang="en-US" sz="2000" dirty="0">
                <a:solidFill>
                  <a:schemeClr val="bg1"/>
                </a:solidFill>
                <a:effectLst>
                  <a:outerShdw blurRad="38100" dist="38100" dir="2700000" algn="tl">
                    <a:srgbClr val="000000">
                      <a:alpha val="43137"/>
                    </a:srgbClr>
                  </a:outerShdw>
                </a:effectLst>
                <a:latin typeface="inherit"/>
              </a:rPr>
              <a:t>“It is not </a:t>
            </a:r>
            <a:r>
              <a:rPr lang="en-US" sz="2000" b="0" i="0" dirty="0">
                <a:solidFill>
                  <a:schemeClr val="bg1"/>
                </a:solidFill>
                <a:effectLst>
                  <a:outerShdw blurRad="38100" dist="38100" dir="2700000" algn="tl">
                    <a:srgbClr val="000000">
                      <a:alpha val="43137"/>
                    </a:srgbClr>
                  </a:outerShdw>
                </a:effectLst>
                <a:latin typeface="inherit"/>
              </a:rPr>
              <a:t>for you to know the times or dates the Father has set by his own authority.</a:t>
            </a:r>
            <a:r>
              <a:rPr lang="en-US" sz="2000" b="0" i="0" dirty="0">
                <a:solidFill>
                  <a:schemeClr val="bg1"/>
                </a:solidFill>
                <a:effectLst>
                  <a:outerShdw blurRad="38100" dist="38100" dir="2700000" algn="tl">
                    <a:srgbClr val="000000">
                      <a:alpha val="43137"/>
                    </a:srgbClr>
                  </a:outerShdw>
                </a:effectLst>
                <a:latin typeface="DM Sans" pitchFamily="2" charset="0"/>
              </a:rPr>
              <a:t> </a:t>
            </a:r>
            <a:br>
              <a:rPr lang="en-US" sz="2000" b="0" i="0" dirty="0">
                <a:solidFill>
                  <a:schemeClr val="bg1"/>
                </a:solidFill>
                <a:effectLst>
                  <a:outerShdw blurRad="38100" dist="38100" dir="2700000" algn="tl">
                    <a:srgbClr val="000000">
                      <a:alpha val="43137"/>
                    </a:srgbClr>
                  </a:outerShdw>
                </a:effectLst>
                <a:latin typeface="DM Sans" pitchFamily="2" charset="0"/>
              </a:rPr>
            </a:br>
            <a:r>
              <a:rPr lang="en-US" sz="2000" b="0" i="0" dirty="0">
                <a:solidFill>
                  <a:schemeClr val="bg1"/>
                </a:solidFill>
                <a:effectLst>
                  <a:outerShdw blurRad="38100" dist="38100" dir="2700000" algn="tl">
                    <a:srgbClr val="000000">
                      <a:alpha val="43137"/>
                    </a:srgbClr>
                  </a:outerShdw>
                </a:effectLst>
                <a:latin typeface="inherit"/>
              </a:rPr>
              <a:t>But you will receive power when the Holy Spirit comes on you; and you will be my witnesses in Jerusalem, and in all Judea and Samaria, and to the ends of the earth.”  </a:t>
            </a:r>
            <a:br>
              <a:rPr lang="en-US" sz="2000" b="0" i="0" dirty="0">
                <a:solidFill>
                  <a:schemeClr val="bg1"/>
                </a:solidFill>
                <a:effectLst>
                  <a:outerShdw blurRad="38100" dist="38100" dir="2700000" algn="tl">
                    <a:srgbClr val="000000">
                      <a:alpha val="43137"/>
                    </a:srgbClr>
                  </a:outerShdw>
                </a:effectLst>
                <a:latin typeface="inherit"/>
              </a:rPr>
            </a:br>
            <a:endParaRPr lang="en-US" sz="2000" b="0" i="0" dirty="0">
              <a:solidFill>
                <a:schemeClr val="bg1"/>
              </a:solidFill>
              <a:effectLst>
                <a:outerShdw blurRad="38100" dist="38100" dir="2700000" algn="tl">
                  <a:srgbClr val="000000">
                    <a:alpha val="43137"/>
                  </a:srgbClr>
                </a:outerShdw>
              </a:effectLst>
              <a:latin typeface="inherit"/>
            </a:endParaRPr>
          </a:p>
          <a:p>
            <a:r>
              <a:rPr lang="en-US" sz="2000" b="0" i="0" dirty="0">
                <a:solidFill>
                  <a:schemeClr val="bg1"/>
                </a:solidFill>
                <a:effectLst>
                  <a:outerShdw blurRad="38100" dist="38100" dir="2700000" algn="tl">
                    <a:srgbClr val="000000">
                      <a:alpha val="43137"/>
                    </a:srgbClr>
                  </a:outerShdw>
                </a:effectLst>
                <a:latin typeface="inherit"/>
              </a:rPr>
              <a:t>Acts 1:7-8</a:t>
            </a:r>
            <a:endParaRPr lang="en-US" sz="2000" dirty="0">
              <a:solidFill>
                <a:schemeClr val="bg1"/>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411A2F0E-BF48-DCB6-CD68-63C08530BC36}"/>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Church of the Nativity, Bethlehem, Israel – Pentecost Sunday May 28, 2023</a:t>
            </a:r>
          </a:p>
        </p:txBody>
      </p:sp>
    </p:spTree>
    <p:extLst>
      <p:ext uri="{BB962C8B-B14F-4D97-AF65-F5344CB8AC3E}">
        <p14:creationId xmlns:p14="http://schemas.microsoft.com/office/powerpoint/2010/main" val="4173556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7BA138D-A51C-5372-1013-16240C02D664}"/>
              </a:ext>
            </a:extLst>
          </p:cNvPr>
          <p:cNvSpPr txBox="1"/>
          <p:nvPr/>
        </p:nvSpPr>
        <p:spPr>
          <a:xfrm>
            <a:off x="263912" y="153549"/>
            <a:ext cx="5859797" cy="2123658"/>
          </a:xfrm>
          <a:prstGeom prst="rect">
            <a:avLst/>
          </a:prstGeom>
          <a:noFill/>
        </p:spPr>
        <p:txBody>
          <a:bodyPr wrap="square">
            <a:spAutoFit/>
          </a:bodyPr>
          <a:lstStyle/>
          <a:p>
            <a:r>
              <a:rPr lang="en-US" sz="2200" dirty="0">
                <a:solidFill>
                  <a:schemeClr val="bg1"/>
                </a:solidFill>
                <a:effectLst>
                  <a:outerShdw blurRad="38100" dist="38100" dir="2700000" algn="tl">
                    <a:srgbClr val="000000">
                      <a:alpha val="43137"/>
                    </a:srgbClr>
                  </a:outerShdw>
                </a:effectLst>
                <a:latin typeface="inherit"/>
              </a:rPr>
              <a:t>Suddenly a great company of the heavenly host appeared with the angel, praising God and saying,</a:t>
            </a:r>
          </a:p>
          <a:p>
            <a:pPr marL="1144588"/>
            <a:r>
              <a:rPr lang="en-US" sz="2200" i="1" dirty="0">
                <a:solidFill>
                  <a:schemeClr val="bg1"/>
                </a:solidFill>
                <a:effectLst>
                  <a:outerShdw blurRad="38100" dist="38100" dir="2700000" algn="tl">
                    <a:srgbClr val="000000">
                      <a:alpha val="43137"/>
                    </a:srgbClr>
                  </a:outerShdw>
                </a:effectLst>
                <a:latin typeface="inherit"/>
              </a:rPr>
              <a:t>“Glory to God in the highest,</a:t>
            </a:r>
            <a:br>
              <a:rPr lang="en-US" sz="2200" i="1" dirty="0">
                <a:solidFill>
                  <a:schemeClr val="bg1"/>
                </a:solidFill>
                <a:effectLst>
                  <a:outerShdw blurRad="38100" dist="38100" dir="2700000" algn="tl">
                    <a:srgbClr val="000000">
                      <a:alpha val="43137"/>
                    </a:srgbClr>
                  </a:outerShdw>
                </a:effectLst>
                <a:latin typeface="inherit"/>
              </a:rPr>
            </a:br>
            <a:r>
              <a:rPr lang="en-US" sz="2200" i="1" dirty="0">
                <a:solidFill>
                  <a:schemeClr val="bg1"/>
                </a:solidFill>
                <a:effectLst>
                  <a:outerShdw blurRad="38100" dist="38100" dir="2700000" algn="tl">
                    <a:srgbClr val="000000">
                      <a:alpha val="43137"/>
                    </a:srgbClr>
                  </a:outerShdw>
                </a:effectLst>
                <a:latin typeface="inherit"/>
              </a:rPr>
              <a:t>  and on earth peace to those </a:t>
            </a:r>
            <a:br>
              <a:rPr lang="en-US" sz="2200" i="1" dirty="0">
                <a:solidFill>
                  <a:schemeClr val="bg1"/>
                </a:solidFill>
                <a:effectLst>
                  <a:outerShdw blurRad="38100" dist="38100" dir="2700000" algn="tl">
                    <a:srgbClr val="000000">
                      <a:alpha val="43137"/>
                    </a:srgbClr>
                  </a:outerShdw>
                </a:effectLst>
                <a:latin typeface="inherit"/>
              </a:rPr>
            </a:br>
            <a:r>
              <a:rPr lang="en-US" sz="2200" i="1" dirty="0">
                <a:solidFill>
                  <a:schemeClr val="bg1"/>
                </a:solidFill>
                <a:effectLst>
                  <a:outerShdw blurRad="38100" dist="38100" dir="2700000" algn="tl">
                    <a:srgbClr val="000000">
                      <a:alpha val="43137"/>
                    </a:srgbClr>
                  </a:outerShdw>
                </a:effectLst>
                <a:latin typeface="inherit"/>
              </a:rPr>
              <a:t>  on whom His favor rests”</a:t>
            </a:r>
          </a:p>
          <a:p>
            <a:pPr algn="ctr"/>
            <a:r>
              <a:rPr lang="en-US" sz="2200" dirty="0">
                <a:solidFill>
                  <a:schemeClr val="bg1"/>
                </a:solidFill>
                <a:effectLst>
                  <a:outerShdw blurRad="38100" dist="38100" dir="2700000" algn="tl">
                    <a:srgbClr val="000000">
                      <a:alpha val="43137"/>
                    </a:srgbClr>
                  </a:outerShdw>
                </a:effectLst>
                <a:latin typeface="inherit"/>
              </a:rPr>
              <a:t>Luke 2:13-14</a:t>
            </a:r>
          </a:p>
        </p:txBody>
      </p:sp>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Sea of Galilee at Sunrise - June 8, 2023</a:t>
            </a:r>
          </a:p>
        </p:txBody>
      </p:sp>
    </p:spTree>
    <p:extLst>
      <p:ext uri="{BB962C8B-B14F-4D97-AF65-F5344CB8AC3E}">
        <p14:creationId xmlns:p14="http://schemas.microsoft.com/office/powerpoint/2010/main" val="3839996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CD0F69F-813A-73DE-09DE-9583DEE6CC38}"/>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artisticWatercolorSponge/>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8424500-A8F0-1E07-0B55-E3B3B482844C}"/>
              </a:ext>
            </a:extLst>
          </p:cNvPr>
          <p:cNvSpPr txBox="1"/>
          <p:nvPr/>
        </p:nvSpPr>
        <p:spPr>
          <a:xfrm>
            <a:off x="399180" y="258901"/>
            <a:ext cx="4183971" cy="3170099"/>
          </a:xfrm>
          <a:prstGeom prst="rect">
            <a:avLst/>
          </a:prstGeom>
          <a:noFill/>
        </p:spPr>
        <p:txBody>
          <a:bodyPr wrap="square">
            <a:spAutoFit/>
          </a:bodyPr>
          <a:lstStyle/>
          <a:p>
            <a:r>
              <a:rPr lang="en-US" sz="2000" b="0" i="0" dirty="0">
                <a:solidFill>
                  <a:schemeClr val="bg1"/>
                </a:solidFill>
                <a:effectLst>
                  <a:outerShdw blurRad="38100" dist="38100" dir="2700000" algn="tl">
                    <a:srgbClr val="000000">
                      <a:alpha val="43137"/>
                    </a:srgbClr>
                  </a:outerShdw>
                </a:effectLst>
                <a:latin typeface="DM Sans" pitchFamily="2" charset="0"/>
              </a:rPr>
              <a:t>…for the sake of his body, which is the church. I have become its servant by the commission God gave me to present to you the word of God in its fullness— the mystery that has been kept hidden for ages and generations, but is now disclosed to the Lord’s people.  </a:t>
            </a:r>
          </a:p>
          <a:p>
            <a:r>
              <a:rPr lang="en-US" sz="2000" b="0" i="0" dirty="0">
                <a:solidFill>
                  <a:schemeClr val="bg1"/>
                </a:solidFill>
                <a:effectLst>
                  <a:outerShdw blurRad="38100" dist="38100" dir="2700000" algn="tl">
                    <a:srgbClr val="000000">
                      <a:alpha val="43137"/>
                    </a:srgbClr>
                  </a:outerShdw>
                </a:effectLst>
                <a:latin typeface="DM Sans" pitchFamily="2" charset="0"/>
              </a:rPr>
              <a:t>Colossians 1:24-26</a:t>
            </a:r>
            <a:endParaRPr lang="en-US" sz="2000" dirty="0">
              <a:solidFill>
                <a:schemeClr val="bg1"/>
              </a:solidFill>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id="{1BD3865E-4A79-59FD-3C36-4684A021654B}"/>
              </a:ext>
            </a:extLst>
          </p:cNvPr>
          <p:cNvSpPr txBox="1"/>
          <p:nvPr/>
        </p:nvSpPr>
        <p:spPr>
          <a:xfrm>
            <a:off x="5377759" y="6550223"/>
            <a:ext cx="6703406"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Mamertine Prison, Rome Italy, (where Paul/Peter spent last days) - February 2, 2023</a:t>
            </a:r>
          </a:p>
        </p:txBody>
      </p:sp>
    </p:spTree>
    <p:extLst>
      <p:ext uri="{BB962C8B-B14F-4D97-AF65-F5344CB8AC3E}">
        <p14:creationId xmlns:p14="http://schemas.microsoft.com/office/powerpoint/2010/main" val="104835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F94E22-F53F-FE51-6615-F2DB09F448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A7FA4FB0-0D27-3676-2FBB-8266C6954335}"/>
              </a:ext>
            </a:extLst>
          </p:cNvPr>
          <p:cNvSpPr txBox="1"/>
          <p:nvPr/>
        </p:nvSpPr>
        <p:spPr>
          <a:xfrm>
            <a:off x="935066" y="108642"/>
            <a:ext cx="7158731" cy="3170099"/>
          </a:xfrm>
          <a:prstGeom prst="rect">
            <a:avLst/>
          </a:prstGeom>
          <a:noFill/>
        </p:spPr>
        <p:txBody>
          <a:bodyPr wrap="square">
            <a:spAutoFit/>
          </a:bodyPr>
          <a:lstStyle/>
          <a:p>
            <a:pPr fontAlgn="base"/>
            <a:r>
              <a:rPr lang="en-US" sz="2000" b="0" i="0" dirty="0">
                <a:solidFill>
                  <a:schemeClr val="bg1"/>
                </a:solidFill>
                <a:effectLst>
                  <a:outerShdw blurRad="38100" dist="38100" dir="2700000" algn="tl">
                    <a:srgbClr val="000000">
                      <a:alpha val="43137"/>
                    </a:srgbClr>
                  </a:outerShdw>
                </a:effectLst>
                <a:latin typeface="inherit"/>
              </a:rPr>
              <a:t>Your righteousness, God, reaches to the heavens,</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you who have done great things.</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Who is like you, God?</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Though you have made me see troubles,</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many and bitter, you will restore my life again; </a:t>
            </a:r>
          </a:p>
          <a:p>
            <a:pPr fontAlgn="base"/>
            <a:r>
              <a:rPr lang="en-US" sz="2000" b="0" i="0" dirty="0">
                <a:solidFill>
                  <a:schemeClr val="bg1"/>
                </a:solidFill>
                <a:effectLst>
                  <a:outerShdw blurRad="38100" dist="38100" dir="2700000" algn="tl">
                    <a:srgbClr val="000000">
                      <a:alpha val="43137"/>
                    </a:srgbClr>
                  </a:outerShdw>
                </a:effectLst>
                <a:latin typeface="inherit"/>
              </a:rPr>
              <a:t>from the depths of the earth you will again bring me up.</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You will increase my honor and comfort me once more.</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I will praise you with the harp for your faithfulness, my God;</a:t>
            </a:r>
            <a:endParaRPr lang="en-US" sz="2000" b="0" i="0" dirty="0">
              <a:solidFill>
                <a:schemeClr val="bg1"/>
              </a:solidFill>
              <a:effectLst>
                <a:outerShdw blurRad="38100" dist="38100" dir="2700000" algn="tl">
                  <a:srgbClr val="000000">
                    <a:alpha val="43137"/>
                  </a:srgbClr>
                </a:outerShdw>
              </a:effectLst>
              <a:latin typeface="DM Sans" pitchFamily="2" charset="0"/>
            </a:endParaRPr>
          </a:p>
          <a:p>
            <a:pPr fontAlgn="base"/>
            <a:r>
              <a:rPr lang="en-US" sz="2000" b="0" i="0" dirty="0">
                <a:solidFill>
                  <a:schemeClr val="bg1"/>
                </a:solidFill>
                <a:effectLst>
                  <a:outerShdw blurRad="38100" dist="38100" dir="2700000" algn="tl">
                    <a:srgbClr val="000000">
                      <a:alpha val="43137"/>
                    </a:srgbClr>
                  </a:outerShdw>
                </a:effectLst>
                <a:latin typeface="inherit"/>
              </a:rPr>
              <a:t>I will sing praise to you with the lyre, Holy One of Israel.</a:t>
            </a:r>
          </a:p>
          <a:p>
            <a:pPr fontAlgn="base"/>
            <a:r>
              <a:rPr lang="en-US" sz="2000" b="0" i="0" dirty="0">
                <a:solidFill>
                  <a:schemeClr val="bg1"/>
                </a:solidFill>
                <a:effectLst>
                  <a:outerShdw blurRad="38100" dist="38100" dir="2700000" algn="tl">
                    <a:srgbClr val="000000">
                      <a:alpha val="43137"/>
                    </a:srgbClr>
                  </a:outerShdw>
                </a:effectLst>
                <a:latin typeface="inherit"/>
              </a:rPr>
              <a:t>Psalm 71: 19-22</a:t>
            </a:r>
            <a:endParaRPr lang="en-US" sz="2000" b="0" i="0" dirty="0">
              <a:solidFill>
                <a:schemeClr val="bg1"/>
              </a:solidFill>
              <a:effectLst>
                <a:outerShdw blurRad="38100" dist="38100" dir="2700000" algn="tl">
                  <a:srgbClr val="000000">
                    <a:alpha val="43137"/>
                  </a:srgbClr>
                </a:outerShdw>
              </a:effectLst>
              <a:latin typeface="DM Sans" pitchFamily="2" charset="0"/>
            </a:endParaRPr>
          </a:p>
        </p:txBody>
      </p:sp>
      <p:sp>
        <p:nvSpPr>
          <p:cNvPr id="2" name="TextBox 1">
            <a:extLst>
              <a:ext uri="{FF2B5EF4-FFF2-40B4-BE49-F238E27FC236}">
                <a16:creationId xmlns:a16="http://schemas.microsoft.com/office/drawing/2014/main" id="{09B24363-0476-C9EB-B166-A311D7C5FFCC}"/>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Phoenix AZ, USA – September 2023</a:t>
            </a:r>
          </a:p>
        </p:txBody>
      </p:sp>
    </p:spTree>
    <p:extLst>
      <p:ext uri="{BB962C8B-B14F-4D97-AF65-F5344CB8AC3E}">
        <p14:creationId xmlns:p14="http://schemas.microsoft.com/office/powerpoint/2010/main" val="3284220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F2E81E-F0B3-F038-0156-1CDBF8DF83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C2D5765-B7C7-548A-207B-82DD8FDEF7D2}"/>
              </a:ext>
            </a:extLst>
          </p:cNvPr>
          <p:cNvSpPr txBox="1"/>
          <p:nvPr/>
        </p:nvSpPr>
        <p:spPr>
          <a:xfrm>
            <a:off x="1266178" y="3572544"/>
            <a:ext cx="9659644" cy="2862322"/>
          </a:xfrm>
          <a:prstGeom prst="rect">
            <a:avLst/>
          </a:prstGeom>
          <a:solidFill>
            <a:schemeClr val="bg2">
              <a:alpha val="92000"/>
            </a:schemeClr>
          </a:solidFill>
        </p:spPr>
        <p:txBody>
          <a:bodyPr wrap="square">
            <a:spAutoFit/>
          </a:bodyPr>
          <a:lstStyle/>
          <a:p>
            <a:pPr marL="173038"/>
            <a:r>
              <a:rPr lang="en-US" i="0" dirty="0">
                <a:latin typeface="DM Sans" pitchFamily="2" charset="0"/>
              </a:rPr>
              <a:t>I want you to know how hard I am contending for you and for those at Laodicea, and for all who have not met me personally. </a:t>
            </a:r>
          </a:p>
          <a:p>
            <a:pPr marL="173038"/>
            <a:r>
              <a:rPr lang="en-US" i="0" dirty="0">
                <a:latin typeface="DM Sans" pitchFamily="2" charset="0"/>
              </a:rPr>
              <a:t>My goal is that they may be encouraged in heart and united in love, so that they may have the full riches of complete understanding, in order that they may know the mystery of God, namely, Christ, in whom are hidden all the treasures of wisdom and knowledge. </a:t>
            </a:r>
          </a:p>
          <a:p>
            <a:pPr marL="173038"/>
            <a:r>
              <a:rPr lang="en-US" i="0" dirty="0">
                <a:latin typeface="DM Sans" pitchFamily="2" charset="0"/>
              </a:rPr>
              <a:t>I tell you this so that no one may deceive you by fine-sounding arguments. </a:t>
            </a:r>
          </a:p>
          <a:p>
            <a:pPr marL="173038"/>
            <a:r>
              <a:rPr lang="en-US" i="0" dirty="0">
                <a:latin typeface="DM Sans" pitchFamily="2" charset="0"/>
              </a:rPr>
              <a:t>For though I am absent from you in body, I am present with you in spirit and delight to see how disciplined you are and how firm your faith in Christ is.</a:t>
            </a:r>
          </a:p>
          <a:p>
            <a:pPr marL="173038"/>
            <a:r>
              <a:rPr lang="en-US" dirty="0">
                <a:latin typeface="DM Sans" pitchFamily="2" charset="0"/>
              </a:rPr>
              <a:t>(Colossians 2:1-5)</a:t>
            </a:r>
            <a:endParaRPr lang="en-US" dirty="0"/>
          </a:p>
        </p:txBody>
      </p:sp>
      <p:sp>
        <p:nvSpPr>
          <p:cNvPr id="4" name="TextBox 3">
            <a:extLst>
              <a:ext uri="{FF2B5EF4-FFF2-40B4-BE49-F238E27FC236}">
                <a16:creationId xmlns:a16="http://schemas.microsoft.com/office/drawing/2014/main" id="{DA5B794E-D0CD-8C4E-F686-7586C40B7795}"/>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Door in Rome Italy – February  2023</a:t>
            </a:r>
          </a:p>
        </p:txBody>
      </p:sp>
    </p:spTree>
    <p:extLst>
      <p:ext uri="{BB962C8B-B14F-4D97-AF65-F5344CB8AC3E}">
        <p14:creationId xmlns:p14="http://schemas.microsoft.com/office/powerpoint/2010/main" val="1446063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7558B1-748B-5B64-ED67-8F5739CE2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163"/>
            <a:ext cx="12192000" cy="6874163"/>
          </a:xfrm>
          <a:prstGeom prst="rect">
            <a:avLst/>
          </a:prstGeom>
        </p:spPr>
      </p:pic>
      <p:sp>
        <p:nvSpPr>
          <p:cNvPr id="8" name="TextBox 7">
            <a:extLst>
              <a:ext uri="{FF2B5EF4-FFF2-40B4-BE49-F238E27FC236}">
                <a16:creationId xmlns:a16="http://schemas.microsoft.com/office/drawing/2014/main" id="{2A1E4060-90AC-073C-EB45-3BEF9E281B18}"/>
              </a:ext>
            </a:extLst>
          </p:cNvPr>
          <p:cNvSpPr txBox="1"/>
          <p:nvPr/>
        </p:nvSpPr>
        <p:spPr>
          <a:xfrm>
            <a:off x="8866908" y="6550223"/>
            <a:ext cx="3325091" cy="307777"/>
          </a:xfrm>
          <a:prstGeom prst="rect">
            <a:avLst/>
          </a:prstGeom>
          <a:noFill/>
        </p:spPr>
        <p:txBody>
          <a:bodyPr wrap="square" rtlCol="0">
            <a:spAutoFit/>
          </a:bodyPr>
          <a:lstStyle/>
          <a:p>
            <a:pPr algn="r"/>
            <a:r>
              <a:rPr lang="en-US" sz="1400" dirty="0">
                <a:solidFill>
                  <a:schemeClr val="bg1">
                    <a:lumMod val="95000"/>
                  </a:schemeClr>
                </a:solidFill>
                <a:effectLst>
                  <a:outerShdw blurRad="38100" dist="38100" dir="2700000" algn="tl">
                    <a:srgbClr val="000000">
                      <a:alpha val="43137"/>
                    </a:srgbClr>
                  </a:outerShdw>
                </a:effectLst>
              </a:rPr>
              <a:t>Lasi, Romania, October 2023</a:t>
            </a:r>
          </a:p>
        </p:txBody>
      </p:sp>
      <p:sp>
        <p:nvSpPr>
          <p:cNvPr id="2" name="Content Placeholder 1">
            <a:extLst>
              <a:ext uri="{FF2B5EF4-FFF2-40B4-BE49-F238E27FC236}">
                <a16:creationId xmlns:a16="http://schemas.microsoft.com/office/drawing/2014/main" id="{97330E18-BAEE-60D3-36CA-E2EC689738DF}"/>
              </a:ext>
            </a:extLst>
          </p:cNvPr>
          <p:cNvSpPr txBox="1">
            <a:spLocks noGrp="1"/>
          </p:cNvSpPr>
          <p:nvPr>
            <p:ph idx="1"/>
          </p:nvPr>
        </p:nvSpPr>
        <p:spPr>
          <a:xfrm>
            <a:off x="214314" y="3853907"/>
            <a:ext cx="9019544" cy="2850204"/>
          </a:xfrm>
          <a:prstGeom prst="rect">
            <a:avLst/>
          </a:prstGeom>
          <a:solidFill>
            <a:schemeClr val="bg1">
              <a:alpha val="72000"/>
            </a:schemeClr>
          </a:solidFill>
        </p:spPr>
        <p:txBody>
          <a:bodyPr wrap="square">
            <a:spAutoFit/>
          </a:bodyPr>
          <a:lstStyle/>
          <a:p>
            <a:pPr marL="0" indent="0">
              <a:lnSpc>
                <a:spcPts val="2400"/>
              </a:lnSpc>
              <a:spcBef>
                <a:spcPts val="0"/>
              </a:spcBef>
              <a:buNone/>
            </a:pPr>
            <a:r>
              <a:rPr lang="en-US" sz="1800" b="0" i="0" dirty="0">
                <a:latin typeface="DM Sans" pitchFamily="2" charset="0"/>
              </a:rPr>
              <a:t>Do you not know?  </a:t>
            </a:r>
            <a:r>
              <a:rPr lang="en-US" sz="1800" dirty="0">
                <a:latin typeface="DM Sans" pitchFamily="2" charset="0"/>
              </a:rPr>
              <a:t>Have you not Heard?</a:t>
            </a:r>
          </a:p>
          <a:p>
            <a:pPr marL="0" indent="0">
              <a:lnSpc>
                <a:spcPts val="2400"/>
              </a:lnSpc>
              <a:spcBef>
                <a:spcPts val="0"/>
              </a:spcBef>
              <a:buNone/>
            </a:pPr>
            <a:r>
              <a:rPr lang="en-US" sz="1800" b="0" i="0" dirty="0">
                <a:latin typeface="DM Sans" pitchFamily="2" charset="0"/>
              </a:rPr>
              <a:t>The Lord is the everlasting God the Creator of the ends of the earth.  </a:t>
            </a:r>
            <a:br>
              <a:rPr lang="en-US" sz="1800" b="0" i="0" dirty="0">
                <a:latin typeface="DM Sans" pitchFamily="2" charset="0"/>
              </a:rPr>
            </a:br>
            <a:r>
              <a:rPr lang="en-US" sz="1800" b="0" i="0" dirty="0">
                <a:latin typeface="DM Sans" pitchFamily="2" charset="0"/>
              </a:rPr>
              <a:t>He will not grow tired or weary, and His understanding no one can fathom.</a:t>
            </a:r>
          </a:p>
          <a:p>
            <a:pPr marL="0" indent="0">
              <a:lnSpc>
                <a:spcPts val="2400"/>
              </a:lnSpc>
              <a:spcBef>
                <a:spcPts val="0"/>
              </a:spcBef>
              <a:buNone/>
            </a:pPr>
            <a:r>
              <a:rPr lang="en-US" sz="1800" dirty="0">
                <a:latin typeface="DM Sans" pitchFamily="2" charset="0"/>
              </a:rPr>
              <a:t>He gives strength to the weary and increases the power of the weak.</a:t>
            </a:r>
          </a:p>
          <a:p>
            <a:pPr marL="0" indent="0">
              <a:lnSpc>
                <a:spcPts val="2400"/>
              </a:lnSpc>
              <a:spcBef>
                <a:spcPts val="0"/>
              </a:spcBef>
              <a:buNone/>
            </a:pPr>
            <a:r>
              <a:rPr lang="en-US" sz="1800" b="0" i="0" dirty="0">
                <a:latin typeface="DM Sans" pitchFamily="2" charset="0"/>
              </a:rPr>
              <a:t>Even youth grow tired and weary and young men stumble and fall, but those who hope/wait on the Lord will renew their strength.  </a:t>
            </a:r>
          </a:p>
          <a:p>
            <a:pPr marL="0" indent="0">
              <a:lnSpc>
                <a:spcPts val="2400"/>
              </a:lnSpc>
              <a:spcBef>
                <a:spcPts val="0"/>
              </a:spcBef>
              <a:buNone/>
            </a:pPr>
            <a:r>
              <a:rPr lang="en-US" sz="1800" b="0" i="0" dirty="0">
                <a:latin typeface="DM Sans" pitchFamily="2" charset="0"/>
              </a:rPr>
              <a:t>They will soar on the wings like eagles,</a:t>
            </a:r>
            <a:r>
              <a:rPr lang="en-US" sz="1800" dirty="0">
                <a:latin typeface="DM Sans" pitchFamily="2" charset="0"/>
              </a:rPr>
              <a:t> they will run and not grow weary, they will walk and not be faint.</a:t>
            </a:r>
            <a:endParaRPr lang="en-US" sz="1800" b="0" i="0" dirty="0">
              <a:latin typeface="DM Sans" pitchFamily="2" charset="0"/>
            </a:endParaRPr>
          </a:p>
          <a:p>
            <a:pPr marL="0" indent="0">
              <a:lnSpc>
                <a:spcPts val="2400"/>
              </a:lnSpc>
              <a:spcBef>
                <a:spcPts val="0"/>
              </a:spcBef>
              <a:buNone/>
            </a:pPr>
            <a:r>
              <a:rPr lang="en-US" sz="1800" dirty="0">
                <a:latin typeface="DM Sans" pitchFamily="2" charset="0"/>
              </a:rPr>
              <a:t>Isaiah 40:27-31</a:t>
            </a:r>
            <a:endParaRPr lang="en-US" sz="1800" dirty="0"/>
          </a:p>
        </p:txBody>
      </p:sp>
    </p:spTree>
    <p:extLst>
      <p:ext uri="{BB962C8B-B14F-4D97-AF65-F5344CB8AC3E}">
        <p14:creationId xmlns:p14="http://schemas.microsoft.com/office/powerpoint/2010/main" val="207513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dy of water with boats and buildings in the background&#10;&#10;Description automatically generated">
            <a:extLst>
              <a:ext uri="{FF2B5EF4-FFF2-40B4-BE49-F238E27FC236}">
                <a16:creationId xmlns:a16="http://schemas.microsoft.com/office/drawing/2014/main" id="{499A6EC7-E187-4A90-6450-84DBAA1E253D}"/>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3A27700-95D3-408D-7BF3-E8EEC39EC443}"/>
              </a:ext>
            </a:extLst>
          </p:cNvPr>
          <p:cNvSpPr txBox="1"/>
          <p:nvPr/>
        </p:nvSpPr>
        <p:spPr>
          <a:xfrm>
            <a:off x="8756073" y="6550223"/>
            <a:ext cx="33250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Sydney Harbor, Australia – October 2023</a:t>
            </a:r>
          </a:p>
        </p:txBody>
      </p:sp>
      <p:sp>
        <p:nvSpPr>
          <p:cNvPr id="5" name="Content Placeholder 1">
            <a:extLst>
              <a:ext uri="{FF2B5EF4-FFF2-40B4-BE49-F238E27FC236}">
                <a16:creationId xmlns:a16="http://schemas.microsoft.com/office/drawing/2014/main" id="{4EBF35B1-130F-E7CE-57EB-CBB6D781A186}"/>
              </a:ext>
            </a:extLst>
          </p:cNvPr>
          <p:cNvSpPr txBox="1">
            <a:spLocks/>
          </p:cNvSpPr>
          <p:nvPr/>
        </p:nvSpPr>
        <p:spPr>
          <a:xfrm>
            <a:off x="201675" y="5095786"/>
            <a:ext cx="8352744" cy="1608325"/>
          </a:xfrm>
          <a:prstGeom prst="rect">
            <a:avLst/>
          </a:prstGeom>
          <a:solidFill>
            <a:schemeClr val="bg1">
              <a:alpha val="72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solidFill>
                  <a:srgbClr val="2D3336"/>
                </a:solidFill>
                <a:latin typeface="DM Sans" pitchFamily="2" charset="0"/>
              </a:rPr>
              <a:t>My goal is that they may be encouraged in heart and united in love, so that they may have the full riches of complete understanding, in order that they may know the mystery of God, namely, Christ, in whom are hidden all the treasures of wisdom and knowledge.  </a:t>
            </a:r>
          </a:p>
          <a:p>
            <a:pPr marL="0" indent="0">
              <a:buFont typeface="Arial" panose="020B0604020202020204" pitchFamily="34" charset="0"/>
              <a:buNone/>
            </a:pPr>
            <a:r>
              <a:rPr lang="en-US" sz="2000" dirty="0">
                <a:solidFill>
                  <a:srgbClr val="2D3336"/>
                </a:solidFill>
                <a:latin typeface="DM Sans" pitchFamily="2" charset="0"/>
              </a:rPr>
              <a:t>Colossians 2:2-3</a:t>
            </a:r>
            <a:endParaRPr lang="en-US" sz="2000" dirty="0"/>
          </a:p>
        </p:txBody>
      </p:sp>
      <p:sp>
        <p:nvSpPr>
          <p:cNvPr id="6" name="Content Placeholder 1">
            <a:extLst>
              <a:ext uri="{FF2B5EF4-FFF2-40B4-BE49-F238E27FC236}">
                <a16:creationId xmlns:a16="http://schemas.microsoft.com/office/drawing/2014/main" id="{E157769C-F58F-4D68-A1D8-74C15589C5E2}"/>
              </a:ext>
            </a:extLst>
          </p:cNvPr>
          <p:cNvSpPr txBox="1">
            <a:spLocks/>
          </p:cNvSpPr>
          <p:nvPr/>
        </p:nvSpPr>
        <p:spPr>
          <a:xfrm>
            <a:off x="138113" y="153889"/>
            <a:ext cx="8352744" cy="1938992"/>
          </a:xfrm>
          <a:prstGeom prst="rect">
            <a:avLst/>
          </a:prstGeom>
          <a:solidFill>
            <a:schemeClr val="bg1">
              <a:alpha val="72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0"/>
              </a:spcBef>
              <a:buFont typeface="Arial" panose="020B0604020202020204" pitchFamily="34" charset="0"/>
              <a:buNone/>
            </a:pPr>
            <a:r>
              <a:rPr lang="en-US" sz="2000" dirty="0"/>
              <a:t>Then Jesus came to them and said,</a:t>
            </a:r>
          </a:p>
          <a:p>
            <a:pPr marL="0" indent="0">
              <a:lnSpc>
                <a:spcPts val="2400"/>
              </a:lnSpc>
              <a:spcBef>
                <a:spcPts val="0"/>
              </a:spcBef>
              <a:buFont typeface="Arial" panose="020B0604020202020204" pitchFamily="34" charset="0"/>
              <a:buNone/>
            </a:pPr>
            <a:r>
              <a:rPr lang="en-US" sz="2000" dirty="0"/>
              <a:t>All authority in heaven and on earth has been given to me.  Therefore go and make disciples of all nations, baptizing them in the name of the Father and of the Son and of the Holy Spirit, and teaching them to obey everything I have commanded you.  And surely I am with you always, to the very end of the age.</a:t>
            </a:r>
          </a:p>
          <a:p>
            <a:pPr marL="0" indent="0">
              <a:lnSpc>
                <a:spcPts val="2400"/>
              </a:lnSpc>
              <a:spcBef>
                <a:spcPts val="0"/>
              </a:spcBef>
              <a:buFont typeface="Arial" panose="020B0604020202020204" pitchFamily="34" charset="0"/>
              <a:buNone/>
            </a:pPr>
            <a:r>
              <a:rPr lang="en-US" sz="2000" dirty="0"/>
              <a:t>Matthew 28:18-20</a:t>
            </a:r>
          </a:p>
        </p:txBody>
      </p:sp>
    </p:spTree>
    <p:extLst>
      <p:ext uri="{BB962C8B-B14F-4D97-AF65-F5344CB8AC3E}">
        <p14:creationId xmlns:p14="http://schemas.microsoft.com/office/powerpoint/2010/main" val="3707859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7BA138D-A51C-5372-1013-16240C02D664}"/>
              </a:ext>
            </a:extLst>
          </p:cNvPr>
          <p:cNvSpPr txBox="1"/>
          <p:nvPr/>
        </p:nvSpPr>
        <p:spPr>
          <a:xfrm>
            <a:off x="263912" y="153549"/>
            <a:ext cx="7954537" cy="1938992"/>
          </a:xfrm>
          <a:prstGeom prst="rect">
            <a:avLst/>
          </a:prstGeom>
          <a:noFill/>
        </p:spPr>
        <p:txBody>
          <a:bodyPr wrap="square">
            <a:spAutoFit/>
          </a:bodyPr>
          <a:lstStyle/>
          <a:p>
            <a:r>
              <a:rPr lang="en-US" sz="2000" b="1" i="0" dirty="0">
                <a:solidFill>
                  <a:schemeClr val="bg1"/>
                </a:solidFill>
                <a:effectLst>
                  <a:outerShdw blurRad="38100" dist="38100" dir="2700000" algn="tl">
                    <a:srgbClr val="000000">
                      <a:alpha val="43137"/>
                    </a:srgbClr>
                  </a:outerShdw>
                </a:effectLst>
                <a:latin typeface="DM Sans" pitchFamily="2" charset="0"/>
              </a:rPr>
              <a:t>We do, however, speak a message of wisdom among the mature, but not the wisdom of this age or of the rulers of this age, who are coming to nothing.  </a:t>
            </a:r>
          </a:p>
          <a:p>
            <a:r>
              <a:rPr lang="en-US" sz="2000" b="1" i="0" dirty="0">
                <a:solidFill>
                  <a:schemeClr val="bg1"/>
                </a:solidFill>
                <a:effectLst>
                  <a:outerShdw blurRad="38100" dist="38100" dir="2700000" algn="tl">
                    <a:srgbClr val="000000">
                      <a:alpha val="43137"/>
                    </a:srgbClr>
                  </a:outerShdw>
                </a:effectLst>
                <a:latin typeface="DM Sans" pitchFamily="2" charset="0"/>
              </a:rPr>
              <a:t>No, we declare God’s wisdom, a mystery that has been hidden and that God destined for our glory before time began.</a:t>
            </a:r>
          </a:p>
          <a:p>
            <a:r>
              <a:rPr lang="en-US" sz="2000" b="1" dirty="0">
                <a:solidFill>
                  <a:schemeClr val="bg1"/>
                </a:solidFill>
                <a:effectLst>
                  <a:outerShdw blurRad="38100" dist="38100" dir="2700000" algn="tl">
                    <a:srgbClr val="000000">
                      <a:alpha val="43137"/>
                    </a:srgbClr>
                  </a:outerShdw>
                </a:effectLst>
                <a:latin typeface="DM Sans" pitchFamily="2" charset="0"/>
              </a:rPr>
              <a:t>1 Corinthians 2:6-7</a:t>
            </a:r>
            <a:r>
              <a:rPr lang="en-US" sz="2000" b="1" i="0" dirty="0">
                <a:solidFill>
                  <a:schemeClr val="bg1"/>
                </a:solidFill>
                <a:effectLst>
                  <a:outerShdw blurRad="38100" dist="38100" dir="2700000" algn="tl">
                    <a:srgbClr val="000000">
                      <a:alpha val="43137"/>
                    </a:srgbClr>
                  </a:outerShdw>
                </a:effectLst>
                <a:latin typeface="DM Sans" pitchFamily="2" charset="0"/>
              </a:rPr>
              <a:t> </a:t>
            </a:r>
            <a:endParaRPr lang="en-US" sz="2000" b="1" dirty="0">
              <a:solidFill>
                <a:schemeClr val="bg1"/>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Sea of Galilee at Sunrise - June 8, 2023</a:t>
            </a:r>
          </a:p>
        </p:txBody>
      </p:sp>
    </p:spTree>
    <p:extLst>
      <p:ext uri="{BB962C8B-B14F-4D97-AF65-F5344CB8AC3E}">
        <p14:creationId xmlns:p14="http://schemas.microsoft.com/office/powerpoint/2010/main" val="2604507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riding a wave on a surfboard in the ocean&#10;&#10;Description automatically generated">
            <a:extLst>
              <a:ext uri="{FF2B5EF4-FFF2-40B4-BE49-F238E27FC236}">
                <a16:creationId xmlns:a16="http://schemas.microsoft.com/office/drawing/2014/main" id="{539DF1D5-4E62-45FD-9A59-DE649F2E09FA}"/>
              </a:ext>
            </a:extLst>
          </p:cNvPr>
          <p:cNvPicPr/>
          <p:nvPr/>
        </p:nvPicPr>
        <p:blipFill rotWithShape="1">
          <a:blip r:embed="rId2" cstate="print">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14" name="TextBox 13">
            <a:extLst>
              <a:ext uri="{FF2B5EF4-FFF2-40B4-BE49-F238E27FC236}">
                <a16:creationId xmlns:a16="http://schemas.microsoft.com/office/drawing/2014/main" id="{2CF39CB3-71C0-47A7-8269-3F9AC0D8C812}"/>
              </a:ext>
            </a:extLst>
          </p:cNvPr>
          <p:cNvSpPr txBox="1"/>
          <p:nvPr/>
        </p:nvSpPr>
        <p:spPr>
          <a:xfrm>
            <a:off x="9501589" y="11211944"/>
            <a:ext cx="2219500" cy="369332"/>
          </a:xfrm>
          <a:prstGeom prst="rect">
            <a:avLst/>
          </a:prstGeom>
          <a:noFill/>
        </p:spPr>
        <p:txBody>
          <a:bodyPr wrap="square" rtlCol="0">
            <a:spAutoFit/>
          </a:bodyPr>
          <a:lstStyle/>
          <a:p>
            <a:r>
              <a:rPr lang="en-US" sz="900">
                <a:hlinkClick r:id="rId3" tooltip="http://www.pngall.com/globe-png"/>
              </a:rPr>
              <a:t>This Photo</a:t>
            </a:r>
            <a:r>
              <a:rPr lang="en-US" sz="900"/>
              <a:t> by Unknown Author is licensed under </a:t>
            </a:r>
            <a:r>
              <a:rPr lang="en-US" sz="900">
                <a:hlinkClick r:id="rId4" tooltip="https://creativecommons.org/licenses/by-nc/3.0/"/>
              </a:rPr>
              <a:t>CC BY-NC</a:t>
            </a:r>
            <a:endParaRPr lang="en-US" sz="900"/>
          </a:p>
        </p:txBody>
      </p:sp>
      <p:sp>
        <p:nvSpPr>
          <p:cNvPr id="2" name="Slide Number Placeholder 1">
            <a:extLst>
              <a:ext uri="{FF2B5EF4-FFF2-40B4-BE49-F238E27FC236}">
                <a16:creationId xmlns:a16="http://schemas.microsoft.com/office/drawing/2014/main" id="{63A8144E-7EFD-4229-A174-363099E8611D}"/>
              </a:ext>
            </a:extLst>
          </p:cNvPr>
          <p:cNvSpPr>
            <a:spLocks noGrp="1"/>
          </p:cNvSpPr>
          <p:nvPr>
            <p:ph type="sldNum" sz="quarter" idx="12"/>
          </p:nvPr>
        </p:nvSpPr>
        <p:spPr/>
        <p:txBody>
          <a:bodyPr/>
          <a:lstStyle/>
          <a:p>
            <a:fld id="{E7D3C962-C112-4B32-B567-CDA5F01CEDA1}" type="slidenum">
              <a:rPr lang="en-US" smtClean="0"/>
              <a:t>20</a:t>
            </a:fld>
            <a:endParaRPr lang="en-US"/>
          </a:p>
        </p:txBody>
      </p:sp>
    </p:spTree>
    <p:extLst>
      <p:ext uri="{BB962C8B-B14F-4D97-AF65-F5344CB8AC3E}">
        <p14:creationId xmlns:p14="http://schemas.microsoft.com/office/powerpoint/2010/main" val="70599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TotalTime>
  <Words>1787</Words>
  <Application>Microsoft Office PowerPoint</Application>
  <PresentationFormat>Widescreen</PresentationFormat>
  <Paragraphs>116</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DM Sans</vt:lpstr>
      <vt:lpstr>inherit</vt:lpstr>
      <vt:lpstr>Papyrus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C</dc:creator>
  <cp:lastModifiedBy>C C</cp:lastModifiedBy>
  <cp:revision>63</cp:revision>
  <dcterms:created xsi:type="dcterms:W3CDTF">2023-08-14T15:46:51Z</dcterms:created>
  <dcterms:modified xsi:type="dcterms:W3CDTF">2023-12-26T15:27:55Z</dcterms:modified>
</cp:coreProperties>
</file>